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7" r:id="rId2"/>
    <p:sldMasterId id="2147483653" r:id="rId3"/>
  </p:sldMasterIdLst>
  <p:notesMasterIdLst>
    <p:notesMasterId r:id="rId5"/>
  </p:notesMasterIdLst>
  <p:handoutMasterIdLst>
    <p:handoutMasterId r:id="rId6"/>
  </p:handoutMasterIdLst>
  <p:sldIdLst>
    <p:sldId id="260" r:id="rId4"/>
  </p:sldIdLst>
  <p:sldSz cx="27432000" cy="16459200"/>
  <p:notesSz cx="6858000" cy="9144000"/>
  <p:defaultTextStyle>
    <a:defPPr>
      <a:defRPr lang="en-US"/>
    </a:defPPr>
    <a:lvl1pPr marL="0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1pPr>
    <a:lvl2pPr marL="1253972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2pPr>
    <a:lvl3pPr marL="2507943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3pPr>
    <a:lvl4pPr marL="3761915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4pPr>
    <a:lvl5pPr marL="5015886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5pPr>
    <a:lvl6pPr marL="6269858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6pPr>
    <a:lvl7pPr marL="7523830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7pPr>
    <a:lvl8pPr marL="8777801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8pPr>
    <a:lvl9pPr marL="10031773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59">
          <p15:clr>
            <a:srgbClr val="A4A3A4"/>
          </p15:clr>
        </p15:guide>
        <p15:guide id="2" orient="horz" pos="144">
          <p15:clr>
            <a:srgbClr val="A4A3A4"/>
          </p15:clr>
        </p15:guide>
        <p15:guide id="3" orient="horz" pos="10080">
          <p15:clr>
            <a:srgbClr val="A4A3A4"/>
          </p15:clr>
        </p15:guide>
        <p15:guide id="4" orient="horz">
          <p15:clr>
            <a:srgbClr val="A4A3A4"/>
          </p15:clr>
        </p15:guide>
        <p15:guide id="5" pos="363">
          <p15:clr>
            <a:srgbClr val="A4A3A4"/>
          </p15:clr>
        </p15:guide>
        <p15:guide id="6" pos="16918">
          <p15:clr>
            <a:srgbClr val="A4A3A4"/>
          </p15:clr>
        </p15:guide>
        <p15:guide id="7" orient="horz" pos="5184" userDrawn="1">
          <p15:clr>
            <a:srgbClr val="A4A3A4"/>
          </p15:clr>
        </p15:guide>
        <p15:guide id="8" pos="86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KOTOULAS" initials="AK" lastIdx="2" clrIdx="0"/>
  <p:cmAuthor id="1" name="A.KOTOULAS" initials="HELP" lastIdx="1" clrIdx="1"/>
  <p:cmAuthor id="2" name="A.KOTOULAS" initials="HELP - " lastIdx="1" clrIdx="2"/>
  <p:cmAuthor id="3" name="PosterPresentations.com - 510.649.3001" initials="HELP - 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F2F2"/>
    <a:srgbClr val="C99700"/>
    <a:srgbClr val="002855"/>
    <a:srgbClr val="F2F4F2"/>
    <a:srgbClr val="E3E9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75" autoAdjust="0"/>
    <p:restoredTop sz="94694" autoAdjust="0"/>
  </p:normalViewPr>
  <p:slideViewPr>
    <p:cSldViewPr snapToGrid="0" snapToObjects="1" showGuides="1">
      <p:cViewPr>
        <p:scale>
          <a:sx n="42" d="100"/>
          <a:sy n="42" d="100"/>
        </p:scale>
        <p:origin x="48" y="624"/>
      </p:cViewPr>
      <p:guideLst>
        <p:guide orient="horz" pos="1659"/>
        <p:guide orient="horz" pos="144"/>
        <p:guide orient="horz" pos="10080"/>
        <p:guide orient="horz"/>
        <p:guide pos="363"/>
        <p:guide pos="16918"/>
        <p:guide orient="horz" pos="5184"/>
        <p:guide pos="86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97" d="100"/>
          <a:sy n="97" d="100"/>
        </p:scale>
        <p:origin x="2176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tx1"/>
                </a:solidFill>
              </a:rPr>
              <a:t>Figure 1: Mental Health Assessment Scores in Postpartum Women</a:t>
            </a:r>
          </a:p>
        </c:rich>
      </c:tx>
      <c:layout>
        <c:manualLayout>
          <c:xMode val="edge"/>
          <c:yMode val="edge"/>
          <c:x val="1.2479286494136472E-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"/>
          <c:y val="0.19443863891957525"/>
          <c:w val="0.98777777777777775"/>
          <c:h val="0.562172146872790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Control</c:v>
                </c:pt>
              </c:strCache>
            </c:strRef>
          </c:tx>
          <c:spPr>
            <a:solidFill>
              <a:srgbClr val="002855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errBars>
            <c:errBarType val="both"/>
            <c:errValType val="cust"/>
            <c:noEndCap val="0"/>
            <c:plus>
              <c:numRef>
                <c:f>Sheet1!$B$4:$G$4</c:f>
                <c:numCache>
                  <c:formatCode>General</c:formatCode>
                  <c:ptCount val="6"/>
                  <c:pt idx="0">
                    <c:v>2.0499999999999998</c:v>
                  </c:pt>
                  <c:pt idx="1">
                    <c:v>2.2999999999999998</c:v>
                  </c:pt>
                  <c:pt idx="2">
                    <c:v>1.5</c:v>
                  </c:pt>
                  <c:pt idx="3">
                    <c:v>1.8</c:v>
                  </c:pt>
                  <c:pt idx="4">
                    <c:v>1.75</c:v>
                  </c:pt>
                  <c:pt idx="5">
                    <c:v>2.1</c:v>
                  </c:pt>
                </c:numCache>
              </c:numRef>
            </c:plus>
            <c:minus>
              <c:numRef>
                <c:f>Sheet1!$B$4:$G$4</c:f>
                <c:numCache>
                  <c:formatCode>General</c:formatCode>
                  <c:ptCount val="6"/>
                  <c:pt idx="0">
                    <c:v>2.0499999999999998</c:v>
                  </c:pt>
                  <c:pt idx="1">
                    <c:v>2.2999999999999998</c:v>
                  </c:pt>
                  <c:pt idx="2">
                    <c:v>1.5</c:v>
                  </c:pt>
                  <c:pt idx="3">
                    <c:v>1.8</c:v>
                  </c:pt>
                  <c:pt idx="4">
                    <c:v>1.75</c:v>
                  </c:pt>
                  <c:pt idx="5">
                    <c:v>2.1</c:v>
                  </c:pt>
                </c:numCache>
              </c:numRef>
            </c:minus>
            <c:spPr>
              <a:noFill/>
              <a:ln w="9525">
                <a:solidFill>
                  <a:schemeClr val="tx2">
                    <a:lumMod val="75000"/>
                    <a:lumOff val="25000"/>
                  </a:schemeClr>
                </a:solidFill>
                <a:round/>
              </a:ln>
              <a:effectLst/>
            </c:spPr>
          </c:errBars>
          <c:cat>
            <c:multiLvlStrRef>
              <c:f>Sheet1!$B$1:$G$2</c:f>
              <c:multiLvlStrCache>
                <c:ptCount val="6"/>
                <c:lvl>
                  <c:pt idx="0">
                    <c:v>Birth Hospitalization (Baseline) Score</c:v>
                  </c:pt>
                  <c:pt idx="1">
                    <c:v>6 Week Postpartum Score</c:v>
                  </c:pt>
                  <c:pt idx="2">
                    <c:v>Birth Hospitalization (Baseline) Score</c:v>
                  </c:pt>
                  <c:pt idx="3">
                    <c:v>6 Week Postpartum Score</c:v>
                  </c:pt>
                  <c:pt idx="4">
                    <c:v>Birth Hospitalization (Baseline) Score</c:v>
                  </c:pt>
                  <c:pt idx="5">
                    <c:v>6 Week Postpartum Score</c:v>
                  </c:pt>
                </c:lvl>
                <c:lvl>
                  <c:pt idx="0">
                    <c:v>EPDS</c:v>
                  </c:pt>
                  <c:pt idx="2">
                    <c:v>PHQ-9</c:v>
                  </c:pt>
                  <c:pt idx="4">
                    <c:v>GAD-7</c:v>
                  </c:pt>
                </c:lvl>
              </c:multiLvlStrCache>
            </c:multiLvlStrRef>
          </c:cat>
          <c:val>
            <c:numRef>
              <c:f>Sheet1!$B$3:$G$3</c:f>
              <c:numCache>
                <c:formatCode>General</c:formatCode>
                <c:ptCount val="6"/>
                <c:pt idx="0">
                  <c:v>5.3</c:v>
                </c:pt>
                <c:pt idx="1">
                  <c:v>4.4000000000000004</c:v>
                </c:pt>
                <c:pt idx="2">
                  <c:v>3.3</c:v>
                </c:pt>
                <c:pt idx="3">
                  <c:v>3.1</c:v>
                </c:pt>
                <c:pt idx="4">
                  <c:v>3.5</c:v>
                </c:pt>
                <c:pt idx="5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3E-E449-A6D7-94B1C8572972}"/>
            </c:ext>
          </c:extLst>
        </c:ser>
        <c:ser>
          <c:idx val="1"/>
          <c:order val="1"/>
          <c:tx>
            <c:strRef>
              <c:f>Sheet1!$A$5</c:f>
              <c:strCache>
                <c:ptCount val="1"/>
                <c:pt idx="0">
                  <c:v>Intervention</c:v>
                </c:pt>
              </c:strCache>
            </c:strRef>
          </c:tx>
          <c:spPr>
            <a:solidFill>
              <a:srgbClr val="C997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errBars>
            <c:errBarType val="both"/>
            <c:errValType val="cust"/>
            <c:noEndCap val="0"/>
            <c:plus>
              <c:numRef>
                <c:f>Sheet1!$B$6:$G$6</c:f>
                <c:numCache>
                  <c:formatCode>General</c:formatCode>
                  <c:ptCount val="6"/>
                  <c:pt idx="0">
                    <c:v>2.4</c:v>
                  </c:pt>
                  <c:pt idx="1">
                    <c:v>2.5499999999999998</c:v>
                  </c:pt>
                  <c:pt idx="2">
                    <c:v>2.2000000000000002</c:v>
                  </c:pt>
                  <c:pt idx="3">
                    <c:v>1.5</c:v>
                  </c:pt>
                  <c:pt idx="4">
                    <c:v>1.75</c:v>
                  </c:pt>
                  <c:pt idx="5">
                    <c:v>1.95</c:v>
                  </c:pt>
                </c:numCache>
              </c:numRef>
            </c:plus>
            <c:minus>
              <c:numRef>
                <c:f>Sheet1!$B$6:$G$6</c:f>
                <c:numCache>
                  <c:formatCode>General</c:formatCode>
                  <c:ptCount val="6"/>
                  <c:pt idx="0">
                    <c:v>2.4</c:v>
                  </c:pt>
                  <c:pt idx="1">
                    <c:v>2.5499999999999998</c:v>
                  </c:pt>
                  <c:pt idx="2">
                    <c:v>2.2000000000000002</c:v>
                  </c:pt>
                  <c:pt idx="3">
                    <c:v>1.5</c:v>
                  </c:pt>
                  <c:pt idx="4">
                    <c:v>1.75</c:v>
                  </c:pt>
                  <c:pt idx="5">
                    <c:v>1.95</c:v>
                  </c:pt>
                </c:numCache>
              </c:numRef>
            </c:minus>
            <c:spPr>
              <a:noFill/>
              <a:ln w="9525">
                <a:solidFill>
                  <a:schemeClr val="tx2">
                    <a:lumMod val="75000"/>
                    <a:lumOff val="25000"/>
                  </a:schemeClr>
                </a:solidFill>
                <a:round/>
              </a:ln>
              <a:effectLst/>
            </c:spPr>
          </c:errBars>
          <c:cat>
            <c:multiLvlStrRef>
              <c:f>Sheet1!$B$1:$G$2</c:f>
              <c:multiLvlStrCache>
                <c:ptCount val="6"/>
                <c:lvl>
                  <c:pt idx="0">
                    <c:v>Birth Hospitalization (Baseline) Score</c:v>
                  </c:pt>
                  <c:pt idx="1">
                    <c:v>6 Week Postpartum Score</c:v>
                  </c:pt>
                  <c:pt idx="2">
                    <c:v>Birth Hospitalization (Baseline) Score</c:v>
                  </c:pt>
                  <c:pt idx="3">
                    <c:v>6 Week Postpartum Score</c:v>
                  </c:pt>
                  <c:pt idx="4">
                    <c:v>Birth Hospitalization (Baseline) Score</c:v>
                  </c:pt>
                  <c:pt idx="5">
                    <c:v>6 Week Postpartum Score</c:v>
                  </c:pt>
                </c:lvl>
                <c:lvl>
                  <c:pt idx="0">
                    <c:v>EPDS</c:v>
                  </c:pt>
                  <c:pt idx="2">
                    <c:v>PHQ-9</c:v>
                  </c:pt>
                  <c:pt idx="4">
                    <c:v>GAD-7</c:v>
                  </c:pt>
                </c:lvl>
              </c:multiLvlStrCache>
            </c:multiLvlStrRef>
          </c:cat>
          <c:val>
            <c:numRef>
              <c:f>Sheet1!$B$5:$G$5</c:f>
              <c:numCache>
                <c:formatCode>General</c:formatCode>
                <c:ptCount val="6"/>
                <c:pt idx="0">
                  <c:v>5.7</c:v>
                </c:pt>
                <c:pt idx="1">
                  <c:v>4.5999999999999996</c:v>
                </c:pt>
                <c:pt idx="2">
                  <c:v>4.5999999999999996</c:v>
                </c:pt>
                <c:pt idx="3">
                  <c:v>3.1</c:v>
                </c:pt>
                <c:pt idx="4">
                  <c:v>4.3</c:v>
                </c:pt>
                <c:pt idx="5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F3E-E449-A6D7-94B1C857297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2141755096"/>
        <c:axId val="2141982632"/>
      </c:barChart>
      <c:catAx>
        <c:axId val="2141755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41982632"/>
        <c:crosses val="autoZero"/>
        <c:auto val="1"/>
        <c:lblAlgn val="ctr"/>
        <c:lblOffset val="100"/>
        <c:noMultiLvlLbl val="0"/>
      </c:catAx>
      <c:valAx>
        <c:axId val="2141982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41755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.75517133341168963"/>
          <c:y val="5.6450039691138695E-2"/>
          <c:w val="0.24482868852018302"/>
          <c:h val="6.90080025333159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0.19891</cdr:x>
      <cdr:y>0.26114</cdr:y>
    </cdr:from>
    <cdr:to>
      <cdr:x>0.25891</cdr:x>
      <cdr:y>0.34213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441592" y="1449758"/>
          <a:ext cx="736507" cy="4496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2000" b="1" dirty="0">
              <a:solidFill>
                <a:schemeClr val="tx1"/>
              </a:solidFill>
            </a:rPr>
            <a:t>4.61</a:t>
          </a:r>
        </a:p>
      </cdr:txBody>
    </cdr:sp>
  </cdr:relSizeAnchor>
  <cdr:relSizeAnchor xmlns:cdr="http://schemas.openxmlformats.org/drawingml/2006/chartDrawing">
    <cdr:from>
      <cdr:x>0.10205</cdr:x>
      <cdr:y>0.18493</cdr:y>
    </cdr:from>
    <cdr:to>
      <cdr:x>0.16205</cdr:x>
      <cdr:y>0.26592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252715" y="1026638"/>
          <a:ext cx="736508" cy="4496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2000" b="1" dirty="0">
              <a:solidFill>
                <a:schemeClr val="tx1"/>
              </a:solidFill>
            </a:rPr>
            <a:t>5.51</a:t>
          </a:r>
        </a:p>
      </cdr:txBody>
    </cdr:sp>
  </cdr:relSizeAnchor>
  <cdr:relSizeAnchor xmlns:cdr="http://schemas.openxmlformats.org/drawingml/2006/chartDrawing">
    <cdr:from>
      <cdr:x>0.03917</cdr:x>
      <cdr:y>0.22065</cdr:y>
    </cdr:from>
    <cdr:to>
      <cdr:x>0.09917</cdr:x>
      <cdr:y>0.30164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80818" y="1224946"/>
          <a:ext cx="736507" cy="4496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2000" b="1" dirty="0">
              <a:solidFill>
                <a:schemeClr val="tx1"/>
              </a:solidFill>
            </a:rPr>
            <a:t>5.37</a:t>
          </a:r>
        </a:p>
      </cdr:txBody>
    </cdr:sp>
  </cdr:relSizeAnchor>
  <cdr:relSizeAnchor xmlns:cdr="http://schemas.openxmlformats.org/drawingml/2006/chartDrawing">
    <cdr:from>
      <cdr:x>0.25896</cdr:x>
      <cdr:y>0.23806</cdr:y>
    </cdr:from>
    <cdr:to>
      <cdr:x>0.33225</cdr:x>
      <cdr:y>0.31905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178803" y="1321614"/>
          <a:ext cx="899669" cy="4496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2000" b="1" dirty="0">
              <a:solidFill>
                <a:schemeClr val="tx1"/>
              </a:solidFill>
            </a:rPr>
            <a:t>4.88</a:t>
          </a:r>
        </a:p>
      </cdr:txBody>
    </cdr:sp>
  </cdr:relSizeAnchor>
  <cdr:relSizeAnchor xmlns:cdr="http://schemas.openxmlformats.org/drawingml/2006/chartDrawing">
    <cdr:from>
      <cdr:x>0.35717</cdr:x>
      <cdr:y>0.37141</cdr:y>
    </cdr:from>
    <cdr:to>
      <cdr:x>0.43046</cdr:x>
      <cdr:y>0.4524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384328" y="2061917"/>
          <a:ext cx="899668" cy="4496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2000" b="1" dirty="0">
              <a:solidFill>
                <a:schemeClr val="tx1"/>
              </a:solidFill>
            </a:rPr>
            <a:t>3.36</a:t>
          </a:r>
        </a:p>
      </cdr:txBody>
    </cdr:sp>
  </cdr:relSizeAnchor>
  <cdr:relSizeAnchor xmlns:cdr="http://schemas.openxmlformats.org/drawingml/2006/chartDrawing">
    <cdr:from>
      <cdr:x>0.42239</cdr:x>
      <cdr:y>0.25716</cdr:y>
    </cdr:from>
    <cdr:to>
      <cdr:x>0.49569</cdr:x>
      <cdr:y>0.33815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5184943" y="1427630"/>
          <a:ext cx="899668" cy="44962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2000" b="1" dirty="0">
              <a:solidFill>
                <a:schemeClr val="tx1"/>
              </a:solidFill>
            </a:rPr>
            <a:t>4.41*</a:t>
          </a:r>
        </a:p>
      </cdr:txBody>
    </cdr:sp>
  </cdr:relSizeAnchor>
  <cdr:relSizeAnchor xmlns:cdr="http://schemas.openxmlformats.org/drawingml/2006/chartDrawing">
    <cdr:from>
      <cdr:x>0.52877</cdr:x>
      <cdr:y>0.36186</cdr:y>
    </cdr:from>
    <cdr:to>
      <cdr:x>0.58877</cdr:x>
      <cdr:y>0.44285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6490730" y="2008883"/>
          <a:ext cx="736507" cy="4496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2000" b="1" dirty="0">
              <a:solidFill>
                <a:schemeClr val="tx1"/>
              </a:solidFill>
            </a:rPr>
            <a:t>3.23</a:t>
          </a:r>
        </a:p>
      </cdr:txBody>
    </cdr:sp>
  </cdr:relSizeAnchor>
  <cdr:relSizeAnchor xmlns:cdr="http://schemas.openxmlformats.org/drawingml/2006/chartDrawing">
    <cdr:from>
      <cdr:x>0.58765</cdr:x>
      <cdr:y>0.3826</cdr:y>
    </cdr:from>
    <cdr:to>
      <cdr:x>0.65591</cdr:x>
      <cdr:y>0.46359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7213457" y="2124063"/>
          <a:ext cx="837887" cy="4496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2000" b="1" dirty="0">
              <a:solidFill>
                <a:schemeClr val="tx1"/>
              </a:solidFill>
            </a:rPr>
            <a:t>3.09*</a:t>
          </a:r>
        </a:p>
      </cdr:txBody>
    </cdr:sp>
  </cdr:relSizeAnchor>
  <cdr:relSizeAnchor xmlns:cdr="http://schemas.openxmlformats.org/drawingml/2006/chartDrawing">
    <cdr:from>
      <cdr:x>0.69103</cdr:x>
      <cdr:y>0.34713</cdr:y>
    </cdr:from>
    <cdr:to>
      <cdr:x>0.75103</cdr:x>
      <cdr:y>0.42813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8482496" y="1927108"/>
          <a:ext cx="736508" cy="4496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2000" b="1" dirty="0">
              <a:solidFill>
                <a:schemeClr val="tx1"/>
              </a:solidFill>
            </a:rPr>
            <a:t>3.60</a:t>
          </a:r>
        </a:p>
      </cdr:txBody>
    </cdr:sp>
  </cdr:relSizeAnchor>
  <cdr:relSizeAnchor xmlns:cdr="http://schemas.openxmlformats.org/drawingml/2006/chartDrawing">
    <cdr:from>
      <cdr:x>0.75427</cdr:x>
      <cdr:y>0.29559</cdr:y>
    </cdr:from>
    <cdr:to>
      <cdr:x>0.81427</cdr:x>
      <cdr:y>0.37659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9258761" y="1640978"/>
          <a:ext cx="736507" cy="4496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2000" b="1" dirty="0">
              <a:solidFill>
                <a:schemeClr val="tx1"/>
              </a:solidFill>
            </a:rPr>
            <a:t>4.04</a:t>
          </a:r>
        </a:p>
      </cdr:txBody>
    </cdr:sp>
  </cdr:relSizeAnchor>
  <cdr:relSizeAnchor xmlns:cdr="http://schemas.openxmlformats.org/drawingml/2006/chartDrawing">
    <cdr:from>
      <cdr:x>0.85427</cdr:x>
      <cdr:y>0.31848</cdr:y>
    </cdr:from>
    <cdr:to>
      <cdr:x>0.91427</cdr:x>
      <cdr:y>0.39948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10486274" y="1768082"/>
          <a:ext cx="736508" cy="4496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2000" b="1" dirty="0">
              <a:solidFill>
                <a:schemeClr val="tx1"/>
              </a:solidFill>
            </a:rPr>
            <a:t>3.63</a:t>
          </a:r>
        </a:p>
      </cdr:txBody>
    </cdr:sp>
  </cdr:relSizeAnchor>
  <cdr:relSizeAnchor xmlns:cdr="http://schemas.openxmlformats.org/drawingml/2006/chartDrawing">
    <cdr:from>
      <cdr:x>0.91985</cdr:x>
      <cdr:y>0.34733</cdr:y>
    </cdr:from>
    <cdr:to>
      <cdr:x>0.97985</cdr:x>
      <cdr:y>0.42832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11291282" y="1928267"/>
          <a:ext cx="736507" cy="4496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2000" b="1" dirty="0">
              <a:solidFill>
                <a:schemeClr val="tx1"/>
              </a:solidFill>
            </a:rPr>
            <a:t>3.32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74DF718-517E-9444-8D44-A61650E939D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13CDEC-5665-6547-9930-981349B5B46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7C7DEE-E0C3-DD40-AAD2-8735AA17FB5A}" type="datetimeFigureOut">
              <a:rPr lang="en-US" smtClean="0"/>
              <a:t>2/15/21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F9AD60-ABDF-7C43-81FA-E3D972D67FC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CA4660-092D-784D-B7BD-076255579ED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5B0C37-FFA5-7545-BA0D-2F0647075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6811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C2317-6751-4CD4-9995-8782DD78E936}" type="datetimeFigureOut">
              <a:rPr lang="en-US" smtClean="0"/>
              <a:pPr/>
              <a:t>2/15/21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71500" y="685800"/>
            <a:ext cx="5715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657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1pPr>
    <a:lvl2pPr marL="1253972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2pPr>
    <a:lvl3pPr marL="2507943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3pPr>
    <a:lvl4pPr marL="3761915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4pPr>
    <a:lvl5pPr marL="5015886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5pPr>
    <a:lvl6pPr marL="6269858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6pPr>
    <a:lvl7pPr marL="7523830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7pPr>
    <a:lvl8pPr marL="8777801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8pPr>
    <a:lvl9pPr marL="10031773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1A87D-CAF7-4BDC-A0D3-C0DBEDE81619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76461" y="3341566"/>
            <a:ext cx="6274921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marR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 baseline="0"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marL="0" marR="0" lvl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Type in or paste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76461" y="2948667"/>
            <a:ext cx="6280547" cy="382517"/>
          </a:xfrm>
          <a:prstGeom prst="rect">
            <a:avLst/>
          </a:prstGeom>
          <a:solidFill>
            <a:srgbClr val="002855"/>
          </a:solidFill>
        </p:spPr>
        <p:txBody>
          <a:bodyPr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edit) INTRODUCTION or ABSTRACT</a:t>
            </a:r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24098250" y="571500"/>
            <a:ext cx="2762250" cy="1257300"/>
          </a:xfrm>
          <a:prstGeom prst="rect">
            <a:avLst/>
          </a:prstGeom>
        </p:spPr>
        <p:txBody>
          <a:bodyPr lIns="52249" tIns="26124" rIns="52249" bIns="26124" anchor="ctr"/>
          <a:lstStyle>
            <a:lvl1pPr algn="ctr">
              <a:buNone/>
              <a:defRPr sz="23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LOO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576461" y="7674416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(click to edit)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7241978" y="3341566"/>
            <a:ext cx="6280546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marR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aseline="0">
                <a:latin typeface="+mn-lt"/>
              </a:defRPr>
            </a:lvl1pPr>
            <a:lvl2pPr marL="1304925" indent="0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7241977" y="2948667"/>
            <a:ext cx="6280547" cy="382517"/>
          </a:xfrm>
          <a:prstGeom prst="rect">
            <a:avLst/>
          </a:prstGeom>
          <a:solidFill>
            <a:srgbClr val="002855"/>
          </a:solidFill>
        </p:spPr>
        <p:txBody>
          <a:bodyPr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(click to edit)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3906500" y="3341566"/>
            <a:ext cx="6286500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marR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 baseline="0">
                <a:latin typeface="+mn-lt"/>
              </a:defRPr>
            </a:lvl1pPr>
            <a:lvl2pPr marL="563293" marR="0" indent="-34290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marL="0" marR="0" lvl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Type in or paste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3906500" y="2948667"/>
            <a:ext cx="6286500" cy="382517"/>
          </a:xfrm>
          <a:prstGeom prst="rect">
            <a:avLst/>
          </a:prstGeom>
          <a:solidFill>
            <a:srgbClr val="002855"/>
          </a:solidFill>
        </p:spPr>
        <p:txBody>
          <a:bodyPr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(click to edit)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0575984" y="2948667"/>
            <a:ext cx="6279386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(click to edit) 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0572839" y="7709372"/>
            <a:ext cx="6279386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marR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 baseline="0"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marL="0" marR="0" lvl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Type in or paste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0572839" y="7322011"/>
            <a:ext cx="6287661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(click to edit)  REFERENCES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0575984" y="12921433"/>
            <a:ext cx="6279386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(click to edit)  ACKNOWLEDGEMENTS  or  CONTACT</a:t>
            </a:r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576460" y="8094153"/>
            <a:ext cx="6274921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marR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 baseline="0">
                <a:latin typeface="+mn-lt"/>
              </a:defRPr>
            </a:lvl1pPr>
            <a:lvl2pPr marL="1373188" indent="0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marL="0" marR="0" lvl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Type in or paste your text here</a:t>
            </a:r>
          </a:p>
        </p:txBody>
      </p:sp>
      <p:sp>
        <p:nvSpPr>
          <p:cNvPr id="103" name="Text Placeholder 3"/>
          <p:cNvSpPr>
            <a:spLocks noGrp="1"/>
          </p:cNvSpPr>
          <p:nvPr>
            <p:ph type="body" sz="quarter" idx="107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51" name="Text Placeholder 3"/>
          <p:cNvSpPr>
            <a:spLocks noGrp="1"/>
          </p:cNvSpPr>
          <p:nvPr>
            <p:ph type="body" sz="quarter" idx="116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52" name="Text Placeholder 3"/>
          <p:cNvSpPr>
            <a:spLocks noGrp="1"/>
          </p:cNvSpPr>
          <p:nvPr>
            <p:ph type="body" sz="quarter" idx="117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53" name="Text Placeholder 3"/>
          <p:cNvSpPr>
            <a:spLocks noGrp="1"/>
          </p:cNvSpPr>
          <p:nvPr>
            <p:ph type="body" sz="quarter" idx="118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54" name="Text Placeholder 3"/>
          <p:cNvSpPr>
            <a:spLocks noGrp="1"/>
          </p:cNvSpPr>
          <p:nvPr>
            <p:ph type="body" sz="quarter" idx="119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55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56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57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58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59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61" name="Text Placeholder 3"/>
          <p:cNvSpPr>
            <a:spLocks noGrp="1"/>
          </p:cNvSpPr>
          <p:nvPr>
            <p:ph type="body" sz="quarter" idx="125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3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4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5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6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7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9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2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5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8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12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62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63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64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65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66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67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68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69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70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71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72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73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74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75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76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3662362" y="1078170"/>
            <a:ext cx="20107276" cy="59823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3600">
                <a:solidFill>
                  <a:srgbClr val="002855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184" hasCustomPrompt="1"/>
          </p:nvPr>
        </p:nvSpPr>
        <p:spPr>
          <a:xfrm>
            <a:off x="3662362" y="1676399"/>
            <a:ext cx="20107276" cy="63455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2800">
                <a:solidFill>
                  <a:srgbClr val="002855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78" name="Text Placeholder 76"/>
          <p:cNvSpPr>
            <a:spLocks noGrp="1"/>
          </p:cNvSpPr>
          <p:nvPr>
            <p:ph type="body" sz="quarter" idx="185" hasCustomPrompt="1"/>
          </p:nvPr>
        </p:nvSpPr>
        <p:spPr>
          <a:xfrm>
            <a:off x="3662362" y="232386"/>
            <a:ext cx="20107276" cy="834414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4800">
                <a:solidFill>
                  <a:srgbClr val="002855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title</a:t>
            </a:r>
          </a:p>
        </p:txBody>
      </p:sp>
      <p:sp>
        <p:nvSpPr>
          <p:cNvPr id="79" name="Text Placeholder 3"/>
          <p:cNvSpPr>
            <a:spLocks noGrp="1"/>
          </p:cNvSpPr>
          <p:nvPr>
            <p:ph type="body" sz="quarter" idx="186" hasCustomPrompt="1"/>
          </p:nvPr>
        </p:nvSpPr>
        <p:spPr>
          <a:xfrm>
            <a:off x="20572840" y="3341566"/>
            <a:ext cx="6282530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marR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marL="0" marR="0" lvl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Type in or paste your text here</a:t>
            </a:r>
          </a:p>
        </p:txBody>
      </p:sp>
      <p:sp>
        <p:nvSpPr>
          <p:cNvPr id="80" name="Text Placeholder 3"/>
          <p:cNvSpPr>
            <a:spLocks noGrp="1"/>
          </p:cNvSpPr>
          <p:nvPr>
            <p:ph type="body" sz="quarter" idx="187" hasCustomPrompt="1"/>
          </p:nvPr>
        </p:nvSpPr>
        <p:spPr>
          <a:xfrm>
            <a:off x="20572839" y="13303950"/>
            <a:ext cx="6279386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marR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 baseline="0"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marL="0" marR="0" lvl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Type in or paste your text here</a:t>
            </a:r>
          </a:p>
        </p:txBody>
      </p:sp>
      <p:sp>
        <p:nvSpPr>
          <p:cNvPr id="81" name="Text Box 14"/>
          <p:cNvSpPr txBox="1">
            <a:spLocks noChangeArrowheads="1"/>
          </p:cNvSpPr>
          <p:nvPr userDrawn="1"/>
        </p:nvSpPr>
        <p:spPr bwMode="auto">
          <a:xfrm>
            <a:off x="918370" y="16156940"/>
            <a:ext cx="1571625" cy="1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52150" tIns="26070" rIns="52150" bIns="26070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3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RESEARCH POSTER PRESENTATION DESIGN © 2012</a:t>
            </a: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6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www.PosterPresentations.com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65116" y="3354109"/>
            <a:ext cx="849454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76461" y="2946900"/>
            <a:ext cx="8483204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INTRODUCTION or ABSTRACT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576461" y="9035724"/>
            <a:ext cx="8495540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588799" y="8644569"/>
            <a:ext cx="8483203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9471422" y="10733346"/>
            <a:ext cx="8482209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9471422" y="10309786"/>
            <a:ext cx="848220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9476384" y="3378398"/>
            <a:ext cx="8482209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9471422" y="2946900"/>
            <a:ext cx="8487172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18372337" y="2946900"/>
            <a:ext cx="8485018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18372337" y="3354109"/>
            <a:ext cx="848501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18372337" y="8628515"/>
            <a:ext cx="8485018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18369192" y="9056044"/>
            <a:ext cx="8488163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18372337" y="12862783"/>
            <a:ext cx="8485018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ACKNOWLEDGEMENTS  or  CONTACT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18372337" y="13290312"/>
            <a:ext cx="8488163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0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571500" y="571500"/>
            <a:ext cx="2762250" cy="1257300"/>
          </a:xfrm>
          <a:prstGeom prst="rect">
            <a:avLst/>
          </a:prstGeom>
        </p:spPr>
        <p:txBody>
          <a:bodyPr lIns="52249" tIns="26124" rIns="52249" bIns="26124" anchor="ctr"/>
          <a:lstStyle>
            <a:lvl1pPr algn="ctr">
              <a:buNone/>
              <a:defRPr sz="23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61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24098250" y="571500"/>
            <a:ext cx="2762250" cy="1257300"/>
          </a:xfrm>
          <a:prstGeom prst="rect">
            <a:avLst/>
          </a:prstGeom>
        </p:spPr>
        <p:txBody>
          <a:bodyPr lIns="52249" tIns="26124" rIns="52249" bIns="26124" anchor="ctr"/>
          <a:lstStyle>
            <a:lvl1pPr algn="ctr">
              <a:buNone/>
              <a:defRPr sz="23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72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3662362" y="1078170"/>
            <a:ext cx="20107276" cy="598230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buFontTx/>
              <a:buNone/>
              <a:defRPr sz="3600">
                <a:solidFill>
                  <a:srgbClr val="002855"/>
                </a:solidFill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75" name="Text Placeholder 76"/>
          <p:cNvSpPr>
            <a:spLocks noGrp="1"/>
          </p:cNvSpPr>
          <p:nvPr>
            <p:ph type="body" sz="quarter" idx="184" hasCustomPrompt="1"/>
          </p:nvPr>
        </p:nvSpPr>
        <p:spPr>
          <a:xfrm>
            <a:off x="3662362" y="1676399"/>
            <a:ext cx="20107276" cy="634555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buFontTx/>
              <a:buNone/>
              <a:defRPr sz="2800">
                <a:solidFill>
                  <a:srgbClr val="002855"/>
                </a:solidFill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185" hasCustomPrompt="1"/>
          </p:nvPr>
        </p:nvSpPr>
        <p:spPr>
          <a:xfrm>
            <a:off x="3662362" y="232386"/>
            <a:ext cx="20107276" cy="834414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4800">
                <a:solidFill>
                  <a:srgbClr val="002855"/>
                </a:solidFill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title</a:t>
            </a:r>
          </a:p>
        </p:txBody>
      </p:sp>
      <p:sp>
        <p:nvSpPr>
          <p:cNvPr id="63" name="Text Placeholder 5"/>
          <p:cNvSpPr>
            <a:spLocks noGrp="1"/>
          </p:cNvSpPr>
          <p:nvPr>
            <p:ph type="body" sz="quarter" idx="95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66" name="Text Placeholder 3"/>
          <p:cNvSpPr>
            <a:spLocks noGrp="1"/>
          </p:cNvSpPr>
          <p:nvPr>
            <p:ph type="body" sz="quarter" idx="107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69" name="Text Placeholder 3"/>
          <p:cNvSpPr>
            <a:spLocks noGrp="1"/>
          </p:cNvSpPr>
          <p:nvPr>
            <p:ph type="body" sz="quarter" idx="116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78" name="Text Placeholder 3"/>
          <p:cNvSpPr>
            <a:spLocks noGrp="1"/>
          </p:cNvSpPr>
          <p:nvPr>
            <p:ph type="body" sz="quarter" idx="117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79" name="Text Placeholder 3"/>
          <p:cNvSpPr>
            <a:spLocks noGrp="1"/>
          </p:cNvSpPr>
          <p:nvPr>
            <p:ph type="body" sz="quarter" idx="118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0" name="Text Placeholder 3"/>
          <p:cNvSpPr>
            <a:spLocks noGrp="1"/>
          </p:cNvSpPr>
          <p:nvPr>
            <p:ph type="body" sz="quarter" idx="119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1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2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3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4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5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6" name="Text Placeholder 3"/>
          <p:cNvSpPr>
            <a:spLocks noGrp="1"/>
          </p:cNvSpPr>
          <p:nvPr>
            <p:ph type="body" sz="quarter" idx="125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7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8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9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0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1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2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3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4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5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6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7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8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99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00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01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02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03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04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12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13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2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3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4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5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6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de cente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68308" y="3416455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70789" y="3009246"/>
            <a:ext cx="6280547" cy="382517"/>
          </a:xfrm>
          <a:prstGeom prst="rect">
            <a:avLst/>
          </a:prstGeom>
          <a:solidFill>
            <a:srgbClr val="002855"/>
          </a:solidFill>
        </p:spPr>
        <p:txBody>
          <a:bodyPr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INTRODUCTION or ABSTRACT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567812" y="7540814"/>
            <a:ext cx="6286500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570293" y="7129339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7241977" y="3432806"/>
            <a:ext cx="12950030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7241977" y="3009246"/>
            <a:ext cx="12950031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(header)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7241977" y="10987984"/>
            <a:ext cx="12950031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7241977" y="10560455"/>
            <a:ext cx="12950031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0600583" y="3009246"/>
            <a:ext cx="6279386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0600583" y="3436775"/>
            <a:ext cx="6279386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0600583" y="7159451"/>
            <a:ext cx="6279386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0599011" y="7586980"/>
            <a:ext cx="6282531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0600583" y="12862784"/>
            <a:ext cx="6279386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ACKNOWLEDGEMENTS  or  CONTACT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0599011" y="13290312"/>
            <a:ext cx="6282531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59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24098250" y="571500"/>
            <a:ext cx="2762250" cy="1257300"/>
          </a:xfrm>
          <a:prstGeom prst="rect">
            <a:avLst/>
          </a:prstGeom>
        </p:spPr>
        <p:txBody>
          <a:bodyPr lIns="52249" tIns="26124" rIns="52249" bIns="26124" anchor="ctr"/>
          <a:lstStyle>
            <a:lvl1pPr algn="ctr">
              <a:buNone/>
              <a:defRPr sz="23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83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3662362" y="1078170"/>
            <a:ext cx="20107276" cy="598230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buFontTx/>
              <a:buNone/>
              <a:defRPr sz="3600">
                <a:solidFill>
                  <a:srgbClr val="002855"/>
                </a:solidFill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84" name="Text Placeholder 76"/>
          <p:cNvSpPr>
            <a:spLocks noGrp="1"/>
          </p:cNvSpPr>
          <p:nvPr>
            <p:ph type="body" sz="quarter" idx="184" hasCustomPrompt="1"/>
          </p:nvPr>
        </p:nvSpPr>
        <p:spPr>
          <a:xfrm>
            <a:off x="3662362" y="1676399"/>
            <a:ext cx="20107276" cy="63455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2800">
                <a:solidFill>
                  <a:srgbClr val="002855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85" name="Text Placeholder 76"/>
          <p:cNvSpPr>
            <a:spLocks noGrp="1"/>
          </p:cNvSpPr>
          <p:nvPr>
            <p:ph type="body" sz="quarter" idx="185" hasCustomPrompt="1"/>
          </p:nvPr>
        </p:nvSpPr>
        <p:spPr>
          <a:xfrm>
            <a:off x="3662362" y="232386"/>
            <a:ext cx="20107276" cy="834414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4800">
                <a:solidFill>
                  <a:srgbClr val="002855"/>
                </a:solidFill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title</a:t>
            </a:r>
          </a:p>
        </p:txBody>
      </p:sp>
      <p:sp>
        <p:nvSpPr>
          <p:cNvPr id="70" name="Text Placeholder 5"/>
          <p:cNvSpPr>
            <a:spLocks noGrp="1"/>
          </p:cNvSpPr>
          <p:nvPr>
            <p:ph type="body" sz="quarter" idx="95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81" name="Text Placeholder 3"/>
          <p:cNvSpPr>
            <a:spLocks noGrp="1"/>
          </p:cNvSpPr>
          <p:nvPr>
            <p:ph type="body" sz="quarter" idx="107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2" name="Text Placeholder 3"/>
          <p:cNvSpPr>
            <a:spLocks noGrp="1"/>
          </p:cNvSpPr>
          <p:nvPr>
            <p:ph type="body" sz="quarter" idx="116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6" name="Text Placeholder 3"/>
          <p:cNvSpPr>
            <a:spLocks noGrp="1"/>
          </p:cNvSpPr>
          <p:nvPr>
            <p:ph type="body" sz="quarter" idx="117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7" name="Text Placeholder 3"/>
          <p:cNvSpPr>
            <a:spLocks noGrp="1"/>
          </p:cNvSpPr>
          <p:nvPr>
            <p:ph type="body" sz="quarter" idx="118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8" name="Text Placeholder 3"/>
          <p:cNvSpPr>
            <a:spLocks noGrp="1"/>
          </p:cNvSpPr>
          <p:nvPr>
            <p:ph type="body" sz="quarter" idx="119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9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90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102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103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104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105" name="Text Placeholder 3"/>
          <p:cNvSpPr>
            <a:spLocks noGrp="1"/>
          </p:cNvSpPr>
          <p:nvPr>
            <p:ph type="body" sz="quarter" idx="125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106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07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08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09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10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11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12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13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14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15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16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17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18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19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26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27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28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29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0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1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2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3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4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5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6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6A2B5-AFD9-0042-B1FA-1550A42F4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5950" y="876300"/>
            <a:ext cx="23660100" cy="31813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74612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2995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hyperlink" Target="http://www.facebook.com/pages/PosterPresentationscom/217914411419?v=app_4949752878&amp;ref=ts" TargetMode="Externa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3.jpeg"/><Relationship Id="rId4" Type="http://schemas.openxmlformats.org/officeDocument/2006/relationships/hyperlink" Target="http://www.facebook.com/pages/PosterPresentationscom/217914411419?v=app_4949752878&amp;ref=ts" TargetMode="Externa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facebook.com/pages/PosterPresentationscom/217914411419?v=app_4949752878&amp;ref=ts" TargetMode="External"/><Relationship Id="rId5" Type="http://schemas.openxmlformats.org/officeDocument/2006/relationships/image" Target="../media/image2.png"/><Relationship Id="rId4" Type="http://schemas.openxmlformats.org/officeDocument/2006/relationships/theme" Target="../theme/theme3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1">
                <a:tint val="80000"/>
                <a:satMod val="300000"/>
                <a:lumMod val="0"/>
                <a:lumOff val="100000"/>
              </a:schemeClr>
            </a:gs>
            <a:gs pos="100000">
              <a:schemeClr val="bg1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-6501493" y="-9798"/>
            <a:ext cx="6281539" cy="164592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498" tIns="208995" rIns="104498" bIns="104498" rtlCol="0" anchor="t" anchorCtr="0"/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2500" b="1" baseline="0" dirty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2500" b="1" dirty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2300" b="1" dirty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1800" b="1" dirty="0">
              <a:latin typeface="Trebuchet MS" pitchFamily="34" charset="0"/>
            </a:endParaRPr>
          </a:p>
          <a:p>
            <a:pPr defTabSz="3765639"/>
            <a:r>
              <a:rPr lang="en-US" sz="1800" dirty="0">
                <a:latin typeface="Trebuchet MS" pitchFamily="34" charset="0"/>
              </a:rPr>
              <a:t>This PowerPoint</a:t>
            </a:r>
            <a:r>
              <a:rPr lang="en-US" sz="1800" baseline="0" dirty="0">
                <a:latin typeface="Trebuchet MS" pitchFamily="34" charset="0"/>
              </a:rPr>
              <a:t> </a:t>
            </a:r>
            <a:r>
              <a:rPr lang="en-US" sz="1800" dirty="0">
                <a:latin typeface="Trebuchet MS" pitchFamily="34" charset="0"/>
              </a:rPr>
              <a:t>2007 template produces</a:t>
            </a:r>
            <a:r>
              <a:rPr lang="en-US" sz="1800" baseline="0" dirty="0">
                <a:latin typeface="Trebuchet MS" pitchFamily="34" charset="0"/>
              </a:rPr>
              <a:t> </a:t>
            </a:r>
            <a:r>
              <a:rPr lang="en-US" sz="1800" dirty="0">
                <a:latin typeface="Trebuchet MS" pitchFamily="34" charset="0"/>
              </a:rPr>
              <a:t>a 36”x60” professional  poster</a:t>
            </a:r>
            <a:r>
              <a:rPr lang="en-US" sz="1800">
                <a:latin typeface="Trebuchet MS" pitchFamily="34" charset="0"/>
              </a:rPr>
              <a:t>. You</a:t>
            </a:r>
            <a:r>
              <a:rPr lang="en-US" sz="1800" baseline="0">
                <a:latin typeface="Trebuchet MS" pitchFamily="34" charset="0"/>
              </a:rPr>
              <a:t> can u</a:t>
            </a:r>
            <a:r>
              <a:rPr lang="en-US" sz="1800">
                <a:latin typeface="Trebuchet MS" pitchFamily="34" charset="0"/>
              </a:rPr>
              <a:t>se</a:t>
            </a:r>
            <a:r>
              <a:rPr lang="en-US" sz="1800" baseline="0">
                <a:latin typeface="Trebuchet MS" pitchFamily="34" charset="0"/>
              </a:rPr>
              <a:t> it to create your research poster and </a:t>
            </a:r>
            <a:r>
              <a:rPr lang="en-US" sz="1800">
                <a:latin typeface="Trebuchet MS" pitchFamily="34" charset="0"/>
              </a:rPr>
              <a:t>save valuable time placing titles, subtitles,</a:t>
            </a:r>
            <a:r>
              <a:rPr lang="en-US" sz="1800" baseline="0">
                <a:latin typeface="Trebuchet MS" pitchFamily="34" charset="0"/>
              </a:rPr>
              <a:t> text, and graphics</a:t>
            </a:r>
            <a:r>
              <a:rPr lang="en-US" sz="1800">
                <a:latin typeface="Trebuchet MS" pitchFamily="34" charset="0"/>
              </a:rPr>
              <a:t>. </a:t>
            </a:r>
            <a:endParaRPr lang="en-US" sz="1800" dirty="0">
              <a:latin typeface="Trebuchet MS" pitchFamily="34" charset="0"/>
            </a:endParaRP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r>
              <a:rPr lang="en-US" sz="1800" dirty="0">
                <a:latin typeface="Trebuchet MS" pitchFamily="34" charset="0"/>
              </a:rPr>
              <a:t>We provide a series of online tutorials that will guide you through the poster design process and answer your poster production questions. </a:t>
            </a: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r>
              <a:rPr lang="en-US" sz="1800" dirty="0">
                <a:latin typeface="Trebuchet MS" pitchFamily="34" charset="0"/>
              </a:rPr>
              <a:t>To view our template tutorials, go online to </a:t>
            </a:r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PosterPresentations.com </a:t>
            </a:r>
            <a:r>
              <a:rPr lang="en-US" sz="1800" dirty="0">
                <a:latin typeface="Trebuchet MS" pitchFamily="34" charset="0"/>
              </a:rPr>
              <a:t>and click on </a:t>
            </a:r>
            <a:r>
              <a:rPr lang="en-US" sz="1800" dirty="0">
                <a:solidFill>
                  <a:srgbClr val="FFFF00"/>
                </a:solidFill>
                <a:latin typeface="Trebuchet MS" pitchFamily="34" charset="0"/>
              </a:rPr>
              <a:t>HELP DESK.</a:t>
            </a: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r>
              <a:rPr lang="en-US" sz="1800" dirty="0">
                <a:latin typeface="Trebuchet MS" pitchFamily="34" charset="0"/>
              </a:rPr>
              <a:t>When</a:t>
            </a:r>
            <a:r>
              <a:rPr lang="en-US" sz="1800" baseline="0" dirty="0">
                <a:latin typeface="Trebuchet MS" pitchFamily="34" charset="0"/>
              </a:rPr>
              <a:t> you are ready to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en-US" sz="1800" baseline="0" dirty="0">
                <a:latin typeface="Trebuchet MS" pitchFamily="34" charset="0"/>
              </a:rPr>
              <a:t> print your poster</a:t>
            </a:r>
            <a:r>
              <a:rPr lang="en-US" sz="1800" dirty="0">
                <a:latin typeface="Trebuchet MS" pitchFamily="34" charset="0"/>
              </a:rPr>
              <a:t>,</a:t>
            </a:r>
            <a:r>
              <a:rPr lang="en-US" sz="1800" baseline="0" dirty="0">
                <a:latin typeface="Trebuchet MS" pitchFamily="34" charset="0"/>
              </a:rPr>
              <a:t> go online to</a:t>
            </a:r>
            <a:r>
              <a:rPr lang="en-US" sz="2000" baseline="0" dirty="0">
                <a:latin typeface="Trebuchet MS" pitchFamily="34" charset="0"/>
              </a:rPr>
              <a:t> </a:t>
            </a:r>
            <a:r>
              <a:rPr lang="en-US" sz="2400" b="1" dirty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2400" b="1" dirty="0">
                <a:solidFill>
                  <a:schemeClr val="bg1"/>
                </a:solidFill>
                <a:latin typeface="Trebuchet MS" pitchFamily="34" charset="0"/>
              </a:rPr>
              <a:t>.</a:t>
            </a:r>
            <a:br>
              <a:rPr lang="en-US" sz="1800" dirty="0">
                <a:latin typeface="Trebuchet MS" pitchFamily="34" charset="0"/>
              </a:rPr>
            </a:br>
            <a:endParaRPr lang="en-US" sz="1800" dirty="0">
              <a:latin typeface="Trebuchet MS" pitchFamily="34" charset="0"/>
            </a:endParaRPr>
          </a:p>
          <a:p>
            <a:pPr algn="l" defTabSz="3765639"/>
            <a:r>
              <a:rPr lang="en-US" sz="1800" b="1" dirty="0">
                <a:solidFill>
                  <a:schemeClr val="bg1"/>
                </a:solidFill>
                <a:latin typeface="Trebuchet MS" pitchFamily="34" charset="0"/>
              </a:rPr>
              <a:t>Need</a:t>
            </a:r>
            <a:r>
              <a:rPr lang="en-US" sz="1800" b="1" baseline="0" dirty="0">
                <a:solidFill>
                  <a:schemeClr val="bg1"/>
                </a:solidFill>
                <a:latin typeface="Trebuchet MS" pitchFamily="34" charset="0"/>
              </a:rPr>
              <a:t> Assistance?  </a:t>
            </a:r>
            <a:r>
              <a:rPr lang="en-US" sz="2400" b="1" baseline="0" dirty="0">
                <a:solidFill>
                  <a:srgbClr val="FFFF00"/>
                </a:solidFill>
                <a:latin typeface="Trebuchet MS" pitchFamily="34" charset="0"/>
              </a:rPr>
              <a:t>Call  us at </a:t>
            </a:r>
            <a:r>
              <a:rPr lang="en-US" sz="2400" b="1" dirty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2508125"/>
            <a:r>
              <a:rPr lang="en-US" sz="1800" dirty="0">
                <a:latin typeface="Trebuchet MS" pitchFamily="34" charset="0"/>
              </a:rPr>
              <a:t> </a:t>
            </a:r>
            <a:endParaRPr lang="en-US" sz="23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2500" b="1" dirty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2500" b="1" dirty="0">
              <a:solidFill>
                <a:schemeClr val="bg1"/>
              </a:solidFill>
              <a:latin typeface="Trebuchet MS" pitchFamily="34" charset="0"/>
            </a:endParaRPr>
          </a:p>
          <a:p>
            <a:pPr marL="0" marR="0" indent="0" algn="l" defTabSz="3765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marL="0" marR="0" indent="0" algn="l" defTabSz="3765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latin typeface="Trebuchet MS" pitchFamily="34" charset="0"/>
              </a:rPr>
              <a:t>To</a:t>
            </a:r>
            <a:r>
              <a:rPr lang="en-US" sz="1800" baseline="0" dirty="0">
                <a:latin typeface="Trebuchet MS" pitchFamily="34" charset="0"/>
              </a:rPr>
              <a:t> add text, c</a:t>
            </a:r>
            <a:r>
              <a:rPr lang="en-US" sz="1800" dirty="0">
                <a:latin typeface="Trebuchet MS" pitchFamily="34" charset="0"/>
              </a:rPr>
              <a:t>lick inside</a:t>
            </a:r>
            <a:r>
              <a:rPr lang="en-US" sz="1800" baseline="0" dirty="0">
                <a:latin typeface="Trebuchet MS" pitchFamily="34" charset="0"/>
              </a:rPr>
              <a:t> a placeholder on the poster and type or paste your text.  To move a placeholder, click it </a:t>
            </a:r>
            <a:r>
              <a:rPr lang="en-US" sz="1800" u="sng" baseline="0" dirty="0">
                <a:latin typeface="Trebuchet MS" pitchFamily="34" charset="0"/>
              </a:rPr>
              <a:t>once</a:t>
            </a:r>
            <a:r>
              <a:rPr lang="en-US" sz="1800" baseline="0" dirty="0">
                <a:latin typeface="Trebuchet MS" pitchFamily="34" charset="0"/>
              </a:rPr>
              <a:t> (to select it).  Place your cursor on its frame, and your cursor will change to this symbol       .  Click </a:t>
            </a:r>
            <a:r>
              <a:rPr lang="en-US" sz="1800" u="sng" baseline="0" dirty="0">
                <a:latin typeface="Trebuchet MS" pitchFamily="34" charset="0"/>
              </a:rPr>
              <a:t>once</a:t>
            </a:r>
            <a:r>
              <a:rPr lang="en-US" sz="1800" baseline="0" dirty="0">
                <a:latin typeface="Trebuchet MS" pitchFamily="34" charset="0"/>
              </a:rPr>
              <a:t> and drag it to a new location where you can resize it. </a:t>
            </a:r>
          </a:p>
          <a:p>
            <a:pPr defTabSz="3765639"/>
            <a:endParaRPr lang="en-US" sz="1800" dirty="0">
              <a:latin typeface="Trebuchet MS" pitchFamily="34" charset="0"/>
            </a:endParaRPr>
          </a:p>
          <a:p>
            <a:pPr defTabSz="3765639"/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3765639"/>
            <a:r>
              <a:rPr lang="en-US" sz="1800" baseline="0" dirty="0">
                <a:latin typeface="Trebuchet MS" pitchFamily="34" charset="0"/>
              </a:rPr>
              <a:t>Click and drag this preformatted section header placeholder to the poster area to add another section header. Use section headers to separate topics or concepts within your presentation. </a:t>
            </a: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endParaRPr lang="en-US" sz="18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4389219"/>
            <a:r>
              <a:rPr lang="en-US" sz="1800" baseline="0" dirty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="1" baseline="0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4389219"/>
            <a:r>
              <a:rPr lang="en-US" sz="1800" baseline="0" dirty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/>
            <a:endParaRPr lang="en-US" sz="1800" dirty="0"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/>
            <a:endParaRPr lang="en-US" sz="18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1800" b="1" dirty="0">
              <a:latin typeface="Trebuchet MS" pitchFamily="34" charset="0"/>
            </a:endParaRPr>
          </a:p>
        </p:txBody>
      </p:sp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27432000" cy="2400300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90000"/>
                </a:schemeClr>
              </a:gs>
              <a:gs pos="0">
                <a:srgbClr val="C99700"/>
              </a:gs>
              <a:gs pos="73000">
                <a:schemeClr val="bg1">
                  <a:lumMod val="0"/>
                  <a:lumOff val="100000"/>
                </a:schemeClr>
              </a:gs>
            </a:gsLst>
            <a:lin ang="5400000" scaled="1"/>
            <a:tileRect/>
          </a:gradFill>
          <a:ln w="9525">
            <a:solidFill>
              <a:srgbClr val="002855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 lvl="0"/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918370" y="16156940"/>
            <a:ext cx="1571625" cy="1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52150" tIns="26070" rIns="52150" bIns="26070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3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DESIGN © 2012</a:t>
            </a: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6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25" name="Rectangle 33"/>
          <p:cNvSpPr>
            <a:spLocks noChangeArrowheads="1"/>
          </p:cNvSpPr>
          <p:nvPr/>
        </p:nvSpPr>
        <p:spPr bwMode="auto">
          <a:xfrm>
            <a:off x="576461" y="2649220"/>
            <a:ext cx="6286500" cy="13373100"/>
          </a:xfrm>
          <a:prstGeom prst="roundRect">
            <a:avLst>
              <a:gd name="adj" fmla="val 3980"/>
            </a:avLst>
          </a:prstGeom>
          <a:solidFill>
            <a:schemeClr val="bg1">
              <a:lumMod val="95000"/>
            </a:schemeClr>
          </a:solidFill>
          <a:ln w="9525">
            <a:solidFill>
              <a:srgbClr val="002855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27638828" y="0"/>
            <a:ext cx="6281539" cy="164592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498" tIns="208995" rIns="104498" bIns="104498" rtlCol="0" anchor="t" anchorCtr="0"/>
          <a:lstStyle/>
          <a:p>
            <a:pPr algn="ctr">
              <a:lnSpc>
                <a:spcPts val="2400"/>
              </a:lnSpc>
            </a:pPr>
            <a:r>
              <a:rPr lang="en-US" sz="2400" b="1" dirty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2400" b="1" baseline="0" dirty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24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>
              <a:lnSpc>
                <a:spcPts val="2400"/>
              </a:lnSpc>
            </a:pPr>
            <a:r>
              <a:rPr lang="en-US" sz="2400" b="1" dirty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defTabSz="3134780">
              <a:lnSpc>
                <a:spcPts val="2100"/>
              </a:lnSpc>
            </a:pPr>
            <a:endParaRPr lang="en-US" sz="180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r>
              <a:rPr lang="en-US" sz="1800" dirty="0">
                <a:latin typeface="Trebuchet MS" pitchFamily="34" charset="0"/>
              </a:rPr>
              <a:t>This PowerPoint</a:t>
            </a:r>
            <a:r>
              <a:rPr lang="en-US" sz="1800" baseline="0" dirty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1800" baseline="0" dirty="0">
                <a:latin typeface="Trebuchet MS" pitchFamily="34" charset="0"/>
              </a:rPr>
            </a:br>
            <a:r>
              <a:rPr lang="en-US" sz="1800" baseline="0" dirty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24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24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r>
              <a:rPr lang="en-US" sz="2400" b="1" baseline="0">
                <a:solidFill>
                  <a:schemeClr val="bg1"/>
                </a:solidFill>
                <a:latin typeface="Trebuchet MS" pitchFamily="34" charset="0"/>
              </a:rPr>
              <a:t>Template </a:t>
            </a:r>
            <a:r>
              <a:rPr lang="en-US" sz="2400" b="1" baseline="0" dirty="0">
                <a:solidFill>
                  <a:schemeClr val="bg1"/>
                </a:solidFill>
                <a:latin typeface="Trebuchet MS" pitchFamily="34" charset="0"/>
              </a:rPr>
              <a:t>FAQs</a:t>
            </a:r>
            <a:endParaRPr lang="en-US" sz="1800" baseline="0" dirty="0"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2689420"/>
            <a:r>
              <a:rPr lang="en-US" sz="1800" dirty="0">
                <a:latin typeface="Trebuchet MS" pitchFamily="34" charset="0"/>
              </a:rPr>
              <a:t>Go to the </a:t>
            </a:r>
            <a:r>
              <a:rPr lang="en-US" sz="1800" baseline="0" dirty="0">
                <a:latin typeface="Trebuchet MS" pitchFamily="34" charset="0"/>
              </a:rPr>
              <a:t>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1800" baseline="0" dirty="0">
                <a:latin typeface="Trebuchet MS" pitchFamily="34" charset="0"/>
              </a:rPr>
            </a:br>
            <a:endParaRPr lang="en-US" sz="1800" baseline="0" dirty="0">
              <a:latin typeface="Trebuchet MS" pitchFamily="34" charset="0"/>
            </a:endParaRPr>
          </a:p>
          <a:p>
            <a:pPr defTabSz="2689420"/>
            <a:endParaRPr lang="en-US" sz="1800" b="1" baseline="0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2689420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2689420"/>
            <a:r>
              <a:rPr lang="en-US" sz="1800" dirty="0">
                <a:latin typeface="Trebuchet MS" pitchFamily="34" charset="0"/>
              </a:rPr>
              <a:t>This template has four </a:t>
            </a:r>
            <a:r>
              <a:rPr lang="en-US" sz="1800" baseline="0" dirty="0">
                <a:latin typeface="Trebuchet MS" pitchFamily="34" charset="0"/>
              </a:rPr>
              <a:t>different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column layouts.   </a:t>
            </a:r>
            <a:r>
              <a:rPr lang="en-US" sz="1800" u="sng" baseline="0" dirty="0">
                <a:latin typeface="Trebuchet MS" pitchFamily="34" charset="0"/>
              </a:rPr>
              <a:t>Right-click</a:t>
            </a:r>
            <a:r>
              <a:rPr lang="en-US" sz="1800" baseline="0" dirty="0">
                <a:latin typeface="Trebuchet MS" pitchFamily="34" charset="0"/>
              </a:rPr>
              <a:t>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your mouse on the background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and click on LAYOUT to see the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 layout options.  The columns in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the provided layouts are fixed and cannot be moved but advanced users can modify any layout by going to VIEW and then SLIDE MASTER.</a:t>
            </a: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aseline="0" dirty="0">
              <a:latin typeface="Trebuchet MS" pitchFamily="34" charset="0"/>
            </a:endParaRP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2689420"/>
            <a:r>
              <a:rPr lang="en-US" sz="1800" b="1" u="sng" baseline="0" dirty="0">
                <a:latin typeface="Trebuchet MS" pitchFamily="34" charset="0"/>
              </a:rPr>
              <a:t>TEXT: </a:t>
            </a:r>
            <a:r>
              <a:rPr lang="en-US" sz="1800" baseline="0" dirty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u="sng" baseline="0" dirty="0">
                <a:latin typeface="Trebuchet MS" pitchFamily="34" charset="0"/>
              </a:rPr>
              <a:t>PHOTOS: </a:t>
            </a:r>
            <a:r>
              <a:rPr lang="en-US" sz="1800" baseline="0" dirty="0">
                <a:latin typeface="Trebuchet MS" pitchFamily="34" charset="0"/>
              </a:rPr>
              <a:t>Drag in a picture placeholder, size it </a:t>
            </a:r>
            <a:r>
              <a:rPr lang="en-US" sz="1800" u="sng" baseline="0" dirty="0">
                <a:latin typeface="Trebuchet MS" pitchFamily="34" charset="0"/>
              </a:rPr>
              <a:t>first</a:t>
            </a:r>
            <a:r>
              <a:rPr lang="en-US" sz="1800" baseline="0" dirty="0">
                <a:latin typeface="Trebuchet MS" pitchFamily="34" charset="0"/>
              </a:rPr>
              <a:t>, click in it and insert a photo from the menu.</a:t>
            </a: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u="sng" baseline="0" dirty="0">
                <a:latin typeface="Trebuchet MS" pitchFamily="34" charset="0"/>
              </a:rPr>
              <a:t>TABLES: </a:t>
            </a:r>
            <a:r>
              <a:rPr lang="en-US" sz="1800" baseline="0" dirty="0">
                <a:latin typeface="Trebuchet MS" pitchFamily="34" charset="0"/>
              </a:rPr>
              <a:t>You can copy and paste a table from an external document onto this poster template. To adjust the way the text fits within the cells of a table that has been pasted, </a:t>
            </a:r>
            <a:r>
              <a:rPr lang="en-US" sz="1800" u="sng" baseline="0" dirty="0">
                <a:latin typeface="Trebuchet MS" pitchFamily="34" charset="0"/>
              </a:rPr>
              <a:t>right-click</a:t>
            </a:r>
            <a:r>
              <a:rPr lang="en-US" sz="1800" baseline="0" dirty="0">
                <a:latin typeface="Trebuchet MS" pitchFamily="34" charset="0"/>
              </a:rPr>
              <a:t> on the table, click FORMAT SHAPE  then click on TEXT BOX and change the INTERNAL MARGIN values to 0.25.</a:t>
            </a: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To change the color scheme of this template go to the DESIGN menu and click on COLORS. You can choose from the provided color combinations or create your own.</a:t>
            </a:r>
          </a:p>
          <a:p>
            <a:pPr defTabSz="3134780"/>
            <a:endParaRPr lang="en-US" sz="1800" baseline="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baseline="0" dirty="0"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dirty="0"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endParaRPr lang="en-US" sz="12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endParaRPr lang="en-US" sz="1800" b="1" dirty="0">
              <a:latin typeface="Trebuchet MS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-6481554" y="11860087"/>
            <a:ext cx="6261600" cy="3886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49" tIns="26124" rIns="52249" bIns="26124" rtlCol="0" anchor="ctr"/>
          <a:lstStyle/>
          <a:p>
            <a:pPr algn="ctr"/>
            <a:endParaRPr lang="en-US"/>
          </a:p>
        </p:txBody>
      </p:sp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07318" y="6276070"/>
            <a:ext cx="2438880" cy="125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2432958" y="7952471"/>
            <a:ext cx="369094" cy="219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44" name="TextBox 43"/>
          <p:cNvSpPr txBox="1"/>
          <p:nvPr/>
        </p:nvSpPr>
        <p:spPr>
          <a:xfrm>
            <a:off x="27877004" y="15329052"/>
            <a:ext cx="5725179" cy="976088"/>
          </a:xfrm>
          <a:prstGeom prst="rect">
            <a:avLst/>
          </a:prstGeom>
          <a:noFill/>
        </p:spPr>
        <p:txBody>
          <a:bodyPr wrap="square" lIns="52249" tIns="26124" rIns="52249" bIns="26124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2000" dirty="0">
                <a:solidFill>
                  <a:schemeClr val="bg1"/>
                </a:solidFill>
              </a:rPr>
              <a:t>© 2013 PosterPresentations.com</a:t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en-US" sz="2000" dirty="0">
                <a:solidFill>
                  <a:schemeClr val="bg1"/>
                </a:solidFill>
              </a:rPr>
              <a:t>    </a:t>
            </a:r>
            <a:r>
              <a:rPr lang="en-US" sz="1800" dirty="0">
                <a:solidFill>
                  <a:schemeClr val="bg1"/>
                </a:solidFill>
              </a:rPr>
              <a:t>2117 Fourth Street ,</a:t>
            </a:r>
            <a:r>
              <a:rPr lang="en-US" sz="1800" baseline="0" dirty="0">
                <a:solidFill>
                  <a:schemeClr val="bg1"/>
                </a:solidFill>
              </a:rPr>
              <a:t> Unit C</a:t>
            </a:r>
            <a:br>
              <a:rPr lang="en-US" sz="1800" baseline="0" dirty="0">
                <a:solidFill>
                  <a:schemeClr val="bg1"/>
                </a:solidFill>
              </a:rPr>
            </a:br>
            <a:r>
              <a:rPr lang="en-US" sz="1800" baseline="0" dirty="0">
                <a:solidFill>
                  <a:schemeClr val="bg1"/>
                </a:solidFill>
              </a:rPr>
              <a:t>    Berkeley  CA  94710</a:t>
            </a:r>
            <a:br>
              <a:rPr lang="en-US" sz="1800" baseline="0" dirty="0">
                <a:solidFill>
                  <a:schemeClr val="bg1"/>
                </a:solidFill>
              </a:rPr>
            </a:br>
            <a:r>
              <a:rPr lang="en-US" sz="1800" baseline="0" dirty="0">
                <a:solidFill>
                  <a:schemeClr val="bg1"/>
                </a:solidFill>
              </a:rPr>
              <a:t>    </a:t>
            </a:r>
            <a:r>
              <a:rPr lang="en-US" sz="1800" b="1" baseline="0" dirty="0">
                <a:solidFill>
                  <a:srgbClr val="FFFF00"/>
                </a:solidFill>
              </a:rPr>
              <a:t>posterpresenter@gmail.com</a:t>
            </a:r>
            <a:endParaRPr lang="en-US" sz="2000" b="1" dirty="0">
              <a:solidFill>
                <a:srgbClr val="FFFF00"/>
              </a:solidFill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-6223790" y="15575235"/>
            <a:ext cx="5771525" cy="644181"/>
            <a:chOff x="44242388" y="28054064"/>
            <a:chExt cx="9771400" cy="1090621"/>
          </a:xfrm>
        </p:grpSpPr>
        <p:sp>
          <p:nvSpPr>
            <p:cNvPr id="28" name="Rounded Rectangle 27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pic>
          <p:nvPicPr>
            <p:cNvPr id="33" name="Picture 32" descr="http://t2.gstatic.com/images?q=tbn:ANd9GcR4APHC6TT9w54M2zn_pvCiBxUNcspYPoVxirLRphBoJabfSvu7zw">
              <a:hlinkClick r:id="rId5"/>
            </p:cNvPr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4341112" y="28126638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35" name="TextBox 32"/>
            <p:cNvSpPr txBox="1"/>
            <p:nvPr userDrawn="1"/>
          </p:nvSpPr>
          <p:spPr>
            <a:xfrm>
              <a:off x="45342599" y="28154099"/>
              <a:ext cx="8671189" cy="885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 dirty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1400" baseline="0" dirty="0" err="1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 page. </a:t>
              </a:r>
            </a:p>
            <a:p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1400" u="sng" baseline="0" dirty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 and click on the FB icon.</a:t>
              </a:r>
              <a:endParaRPr lang="en-US" sz="14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41" name="Straight Connector 40"/>
          <p:cNvCxnSpPr/>
          <p:nvPr/>
        </p:nvCxnSpPr>
        <p:spPr>
          <a:xfrm>
            <a:off x="27638828" y="2544196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7638828" y="15144750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-6472918" y="5874672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-6491524" y="10199648"/>
            <a:ext cx="6261600" cy="388620"/>
          </a:xfrm>
          <a:prstGeom prst="rect">
            <a:avLst/>
          </a:prstGeom>
          <a:solidFill>
            <a:srgbClr val="0028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49" tIns="26124" rIns="52249" bIns="26124"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079" y="615971"/>
            <a:ext cx="2761491" cy="1261874"/>
          </a:xfrm>
          <a:prstGeom prst="rect">
            <a:avLst/>
          </a:prstGeom>
        </p:spPr>
      </p:pic>
      <p:sp>
        <p:nvSpPr>
          <p:cNvPr id="37" name="Rectangle 33"/>
          <p:cNvSpPr>
            <a:spLocks noChangeArrowheads="1"/>
          </p:cNvSpPr>
          <p:nvPr userDrawn="1"/>
        </p:nvSpPr>
        <p:spPr bwMode="auto">
          <a:xfrm>
            <a:off x="7241249" y="2649220"/>
            <a:ext cx="6286500" cy="13373100"/>
          </a:xfrm>
          <a:prstGeom prst="roundRect">
            <a:avLst>
              <a:gd name="adj" fmla="val 3980"/>
            </a:avLst>
          </a:prstGeom>
          <a:solidFill>
            <a:schemeClr val="bg1">
              <a:lumMod val="95000"/>
            </a:schemeClr>
          </a:solidFill>
          <a:ln w="9525">
            <a:solidFill>
              <a:srgbClr val="002855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8" name="Rectangle 33"/>
          <p:cNvSpPr>
            <a:spLocks noChangeArrowheads="1"/>
          </p:cNvSpPr>
          <p:nvPr userDrawn="1"/>
        </p:nvSpPr>
        <p:spPr bwMode="auto">
          <a:xfrm>
            <a:off x="13906037" y="2649220"/>
            <a:ext cx="6286500" cy="13373100"/>
          </a:xfrm>
          <a:prstGeom prst="roundRect">
            <a:avLst>
              <a:gd name="adj" fmla="val 3980"/>
            </a:avLst>
          </a:prstGeom>
          <a:solidFill>
            <a:schemeClr val="bg1">
              <a:lumMod val="95000"/>
            </a:schemeClr>
          </a:solidFill>
          <a:ln w="9525">
            <a:solidFill>
              <a:srgbClr val="002855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9" name="Rectangle 33"/>
          <p:cNvSpPr>
            <a:spLocks noChangeArrowheads="1"/>
          </p:cNvSpPr>
          <p:nvPr userDrawn="1"/>
        </p:nvSpPr>
        <p:spPr bwMode="auto">
          <a:xfrm>
            <a:off x="20570825" y="2649220"/>
            <a:ext cx="6286500" cy="13373100"/>
          </a:xfrm>
          <a:prstGeom prst="roundRect">
            <a:avLst>
              <a:gd name="adj" fmla="val 3980"/>
            </a:avLst>
          </a:prstGeom>
          <a:solidFill>
            <a:schemeClr val="bg1">
              <a:lumMod val="95000"/>
            </a:schemeClr>
          </a:solidFill>
          <a:ln w="9525">
            <a:solidFill>
              <a:srgbClr val="002855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ctr" defTabSz="2507943" rtl="0" eaLnBrk="1" latinLnBrk="0" hangingPunct="1">
        <a:spcBef>
          <a:spcPct val="0"/>
        </a:spcBef>
        <a:buNone/>
        <a:defRPr sz="50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940479" indent="-940479" algn="l" defTabSz="2507943" rtl="0" eaLnBrk="1" latinLnBrk="0" hangingPunct="1">
        <a:spcBef>
          <a:spcPct val="20000"/>
        </a:spcBef>
        <a:buFont typeface="Arial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1pPr>
      <a:lvl2pPr marL="2037704" indent="-783732" algn="l" defTabSz="2507943" rtl="0" eaLnBrk="1" latinLnBrk="0" hangingPunct="1">
        <a:spcBef>
          <a:spcPct val="20000"/>
        </a:spcBef>
        <a:buFont typeface="Arial" pitchFamily="34" charset="0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134929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4388901" indent="-626986" algn="l" defTabSz="2507943" rtl="0" eaLnBrk="1" latinLnBrk="0" hangingPunct="1">
        <a:spcBef>
          <a:spcPct val="20000"/>
        </a:spcBef>
        <a:buFont typeface="Arial" pitchFamily="34" charset="0"/>
        <a:buChar char="–"/>
        <a:defRPr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5642872" indent="-626986" algn="l" defTabSz="2507943" rtl="0" eaLnBrk="1" latinLnBrk="0" hangingPunct="1">
        <a:spcBef>
          <a:spcPct val="20000"/>
        </a:spcBef>
        <a:buFont typeface="Arial" pitchFamily="34" charset="0"/>
        <a:buChar char="»"/>
        <a:defRPr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6896844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6pPr>
      <a:lvl7pPr marL="8150815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7pPr>
      <a:lvl8pPr marL="9404787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8pPr>
      <a:lvl9pPr marL="10658758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53972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507943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761915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5015886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269858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523830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777801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10031773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1">
                <a:tint val="80000"/>
                <a:satMod val="300000"/>
                <a:lumMod val="0"/>
                <a:lumOff val="100000"/>
              </a:schemeClr>
            </a:gs>
            <a:gs pos="100000">
              <a:schemeClr val="bg1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938690" y="16116300"/>
            <a:ext cx="1571625" cy="1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52150" tIns="26070" rIns="52150" bIns="26070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3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DESIGN © 2012</a:t>
            </a: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6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72988" y="2628900"/>
            <a:ext cx="26286024" cy="13373100"/>
            <a:chOff x="571500" y="2628900"/>
            <a:chExt cx="26286024" cy="13373100"/>
          </a:xfrm>
        </p:grpSpPr>
        <p:sp>
          <p:nvSpPr>
            <p:cNvPr id="8" name="Rectangle 33"/>
            <p:cNvSpPr>
              <a:spLocks noChangeArrowheads="1"/>
            </p:cNvSpPr>
            <p:nvPr/>
          </p:nvSpPr>
          <p:spPr bwMode="auto">
            <a:xfrm>
              <a:off x="571500" y="2628900"/>
              <a:ext cx="8490857" cy="13373100"/>
            </a:xfrm>
            <a:prstGeom prst="roundRect">
              <a:avLst>
                <a:gd name="adj" fmla="val 2983"/>
              </a:avLst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lIns="52249" tIns="26124" rIns="52249" bIns="26124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1" name="Rectangle 33"/>
            <p:cNvSpPr>
              <a:spLocks noChangeArrowheads="1"/>
            </p:cNvSpPr>
            <p:nvPr userDrawn="1"/>
          </p:nvSpPr>
          <p:spPr bwMode="auto">
            <a:xfrm>
              <a:off x="9469084" y="2628900"/>
              <a:ext cx="8490857" cy="13373100"/>
            </a:xfrm>
            <a:prstGeom prst="roundRect">
              <a:avLst>
                <a:gd name="adj" fmla="val 2983"/>
              </a:avLst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lIns="52249" tIns="26124" rIns="52249" bIns="26124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2" name="Rectangle 33"/>
            <p:cNvSpPr>
              <a:spLocks noChangeArrowheads="1"/>
            </p:cNvSpPr>
            <p:nvPr userDrawn="1"/>
          </p:nvSpPr>
          <p:spPr bwMode="auto">
            <a:xfrm>
              <a:off x="18366667" y="2628900"/>
              <a:ext cx="8490857" cy="13373100"/>
            </a:xfrm>
            <a:prstGeom prst="roundRect">
              <a:avLst>
                <a:gd name="adj" fmla="val 2983"/>
              </a:avLst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lIns="52249" tIns="26124" rIns="52249" bIns="26124" anchor="ctr"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23" name="Rectangle 22"/>
          <p:cNvSpPr/>
          <p:nvPr/>
        </p:nvSpPr>
        <p:spPr>
          <a:xfrm>
            <a:off x="-6501493" y="-9798"/>
            <a:ext cx="6281539" cy="164592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498" tIns="208995" rIns="104498" bIns="104498" rtlCol="0" anchor="t" anchorCtr="0"/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2500" b="1" baseline="0" dirty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2500" b="1" dirty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2300" b="1" dirty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1800" b="1" dirty="0">
              <a:latin typeface="Trebuchet MS" pitchFamily="34" charset="0"/>
            </a:endParaRPr>
          </a:p>
          <a:p>
            <a:pPr defTabSz="3765639"/>
            <a:r>
              <a:rPr lang="en-US" sz="1800" dirty="0">
                <a:latin typeface="Trebuchet MS" pitchFamily="34" charset="0"/>
              </a:rPr>
              <a:t>This PowerPoint</a:t>
            </a:r>
            <a:r>
              <a:rPr lang="en-US" sz="1800" baseline="0" dirty="0">
                <a:latin typeface="Trebuchet MS" pitchFamily="34" charset="0"/>
              </a:rPr>
              <a:t> </a:t>
            </a:r>
            <a:r>
              <a:rPr lang="en-US" sz="1800" dirty="0">
                <a:latin typeface="Trebuchet MS" pitchFamily="34" charset="0"/>
              </a:rPr>
              <a:t>2007 template produces</a:t>
            </a:r>
            <a:r>
              <a:rPr lang="en-US" sz="1800" baseline="0" dirty="0">
                <a:latin typeface="Trebuchet MS" pitchFamily="34" charset="0"/>
              </a:rPr>
              <a:t> </a:t>
            </a:r>
            <a:r>
              <a:rPr lang="en-US" sz="1800" dirty="0">
                <a:latin typeface="Trebuchet MS" pitchFamily="34" charset="0"/>
              </a:rPr>
              <a:t>a 36”x60” professional  poster</a:t>
            </a:r>
            <a:r>
              <a:rPr lang="en-US" sz="1800">
                <a:latin typeface="Trebuchet MS" pitchFamily="34" charset="0"/>
              </a:rPr>
              <a:t>. You</a:t>
            </a:r>
            <a:r>
              <a:rPr lang="en-US" sz="1800" baseline="0">
                <a:latin typeface="Trebuchet MS" pitchFamily="34" charset="0"/>
              </a:rPr>
              <a:t> can u</a:t>
            </a:r>
            <a:r>
              <a:rPr lang="en-US" sz="1800">
                <a:latin typeface="Trebuchet MS" pitchFamily="34" charset="0"/>
              </a:rPr>
              <a:t>se</a:t>
            </a:r>
            <a:r>
              <a:rPr lang="en-US" sz="1800" baseline="0">
                <a:latin typeface="Trebuchet MS" pitchFamily="34" charset="0"/>
              </a:rPr>
              <a:t> it to create your research poster and </a:t>
            </a:r>
            <a:r>
              <a:rPr lang="en-US" sz="1800">
                <a:latin typeface="Trebuchet MS" pitchFamily="34" charset="0"/>
              </a:rPr>
              <a:t>save valuable time placing titles, subtitles,</a:t>
            </a:r>
            <a:r>
              <a:rPr lang="en-US" sz="1800" baseline="0">
                <a:latin typeface="Trebuchet MS" pitchFamily="34" charset="0"/>
              </a:rPr>
              <a:t> text, and graphics</a:t>
            </a:r>
            <a:r>
              <a:rPr lang="en-US" sz="1800">
                <a:latin typeface="Trebuchet MS" pitchFamily="34" charset="0"/>
              </a:rPr>
              <a:t>. </a:t>
            </a:r>
            <a:endParaRPr lang="en-US" sz="1800" dirty="0">
              <a:latin typeface="Trebuchet MS" pitchFamily="34" charset="0"/>
            </a:endParaRP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r>
              <a:rPr lang="en-US" sz="1800" dirty="0">
                <a:latin typeface="Trebuchet MS" pitchFamily="34" charset="0"/>
              </a:rPr>
              <a:t>We provide a series of online tutorials that will guide you through the poster design process and answer your poster production questions. </a:t>
            </a: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r>
              <a:rPr lang="en-US" sz="1800" dirty="0">
                <a:latin typeface="Trebuchet MS" pitchFamily="34" charset="0"/>
              </a:rPr>
              <a:t>To view our template tutorials, go online to </a:t>
            </a:r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PosterPresentations.com </a:t>
            </a:r>
            <a:r>
              <a:rPr lang="en-US" sz="1800" dirty="0">
                <a:latin typeface="Trebuchet MS" pitchFamily="34" charset="0"/>
              </a:rPr>
              <a:t>and click on </a:t>
            </a:r>
            <a:r>
              <a:rPr lang="en-US" sz="1800" dirty="0">
                <a:solidFill>
                  <a:srgbClr val="FFFF00"/>
                </a:solidFill>
                <a:latin typeface="Trebuchet MS" pitchFamily="34" charset="0"/>
              </a:rPr>
              <a:t>HELP DESK.</a:t>
            </a: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r>
              <a:rPr lang="en-US" sz="1800" dirty="0">
                <a:latin typeface="Trebuchet MS" pitchFamily="34" charset="0"/>
              </a:rPr>
              <a:t>When</a:t>
            </a:r>
            <a:r>
              <a:rPr lang="en-US" sz="1800" baseline="0" dirty="0">
                <a:latin typeface="Trebuchet MS" pitchFamily="34" charset="0"/>
              </a:rPr>
              <a:t> you are ready to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en-US" sz="1800" baseline="0" dirty="0">
                <a:latin typeface="Trebuchet MS" pitchFamily="34" charset="0"/>
              </a:rPr>
              <a:t> print your poster</a:t>
            </a:r>
            <a:r>
              <a:rPr lang="en-US" sz="1800" dirty="0">
                <a:latin typeface="Trebuchet MS" pitchFamily="34" charset="0"/>
              </a:rPr>
              <a:t>,</a:t>
            </a:r>
            <a:r>
              <a:rPr lang="en-US" sz="1800" baseline="0" dirty="0">
                <a:latin typeface="Trebuchet MS" pitchFamily="34" charset="0"/>
              </a:rPr>
              <a:t> go online to</a:t>
            </a:r>
            <a:r>
              <a:rPr lang="en-US" sz="2000" baseline="0" dirty="0">
                <a:latin typeface="Trebuchet MS" pitchFamily="34" charset="0"/>
              </a:rPr>
              <a:t> </a:t>
            </a:r>
            <a:r>
              <a:rPr lang="en-US" sz="2400" b="1" dirty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2400" b="1" dirty="0">
                <a:solidFill>
                  <a:schemeClr val="bg1"/>
                </a:solidFill>
                <a:latin typeface="Trebuchet MS" pitchFamily="34" charset="0"/>
              </a:rPr>
              <a:t>.</a:t>
            </a:r>
            <a:br>
              <a:rPr lang="en-US" sz="1800" dirty="0">
                <a:latin typeface="Trebuchet MS" pitchFamily="34" charset="0"/>
              </a:rPr>
            </a:br>
            <a:endParaRPr lang="en-US" sz="1800" dirty="0">
              <a:latin typeface="Trebuchet MS" pitchFamily="34" charset="0"/>
            </a:endParaRPr>
          </a:p>
          <a:p>
            <a:pPr algn="l" defTabSz="3765639"/>
            <a:r>
              <a:rPr lang="en-US" sz="1800" b="1" dirty="0">
                <a:solidFill>
                  <a:schemeClr val="bg1"/>
                </a:solidFill>
                <a:latin typeface="Trebuchet MS" pitchFamily="34" charset="0"/>
              </a:rPr>
              <a:t>Need</a:t>
            </a:r>
            <a:r>
              <a:rPr lang="en-US" sz="1800" b="1" baseline="0" dirty="0">
                <a:solidFill>
                  <a:schemeClr val="bg1"/>
                </a:solidFill>
                <a:latin typeface="Trebuchet MS" pitchFamily="34" charset="0"/>
              </a:rPr>
              <a:t> Assistance?  </a:t>
            </a:r>
            <a:r>
              <a:rPr lang="en-US" sz="2400" b="1" baseline="0" dirty="0">
                <a:solidFill>
                  <a:srgbClr val="FFFF00"/>
                </a:solidFill>
                <a:latin typeface="Trebuchet MS" pitchFamily="34" charset="0"/>
              </a:rPr>
              <a:t>Call  us at </a:t>
            </a:r>
            <a:r>
              <a:rPr lang="en-US" sz="2400" b="1" dirty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2508125"/>
            <a:r>
              <a:rPr lang="en-US" sz="1800" dirty="0">
                <a:latin typeface="Trebuchet MS" pitchFamily="34" charset="0"/>
              </a:rPr>
              <a:t> </a:t>
            </a:r>
            <a:endParaRPr lang="en-US" sz="23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2500" b="1" dirty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2500" b="1" dirty="0">
              <a:solidFill>
                <a:schemeClr val="bg1"/>
              </a:solidFill>
              <a:latin typeface="Trebuchet MS" pitchFamily="34" charset="0"/>
            </a:endParaRPr>
          </a:p>
          <a:p>
            <a:pPr marL="0" marR="0" indent="0" algn="l" defTabSz="3765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marL="0" marR="0" indent="0" algn="l" defTabSz="3765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latin typeface="Trebuchet MS" pitchFamily="34" charset="0"/>
              </a:rPr>
              <a:t>To</a:t>
            </a:r>
            <a:r>
              <a:rPr lang="en-US" sz="1800" baseline="0" dirty="0">
                <a:latin typeface="Trebuchet MS" pitchFamily="34" charset="0"/>
              </a:rPr>
              <a:t> add text, c</a:t>
            </a:r>
            <a:r>
              <a:rPr lang="en-US" sz="1800" dirty="0">
                <a:latin typeface="Trebuchet MS" pitchFamily="34" charset="0"/>
              </a:rPr>
              <a:t>lick inside</a:t>
            </a:r>
            <a:r>
              <a:rPr lang="en-US" sz="1800" baseline="0" dirty="0">
                <a:latin typeface="Trebuchet MS" pitchFamily="34" charset="0"/>
              </a:rPr>
              <a:t> a placeholder on the poster and type or paste your text.  To move a placeholder, click it </a:t>
            </a:r>
            <a:r>
              <a:rPr lang="en-US" sz="1800" u="sng" baseline="0" dirty="0">
                <a:latin typeface="Trebuchet MS" pitchFamily="34" charset="0"/>
              </a:rPr>
              <a:t>once</a:t>
            </a:r>
            <a:r>
              <a:rPr lang="en-US" sz="1800" baseline="0" dirty="0">
                <a:latin typeface="Trebuchet MS" pitchFamily="34" charset="0"/>
              </a:rPr>
              <a:t> (to select it).  Place your cursor on its frame, and your cursor will change to this symbol       .  Click </a:t>
            </a:r>
            <a:r>
              <a:rPr lang="en-US" sz="1800" u="sng" baseline="0" dirty="0">
                <a:latin typeface="Trebuchet MS" pitchFamily="34" charset="0"/>
              </a:rPr>
              <a:t>once</a:t>
            </a:r>
            <a:r>
              <a:rPr lang="en-US" sz="1800" baseline="0" dirty="0">
                <a:latin typeface="Trebuchet MS" pitchFamily="34" charset="0"/>
              </a:rPr>
              <a:t> and drag it to a new location where you can resize it. </a:t>
            </a:r>
          </a:p>
          <a:p>
            <a:pPr defTabSz="3765639"/>
            <a:endParaRPr lang="en-US" sz="1800" dirty="0">
              <a:latin typeface="Trebuchet MS" pitchFamily="34" charset="0"/>
            </a:endParaRPr>
          </a:p>
          <a:p>
            <a:pPr defTabSz="3765639"/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3765639"/>
            <a:r>
              <a:rPr lang="en-US" sz="1800" baseline="0" dirty="0">
                <a:latin typeface="Trebuchet MS" pitchFamily="34" charset="0"/>
              </a:rPr>
              <a:t>Click and drag this preformatted section header placeholder to the poster area to add another section header. Use section headers to separate topics or concepts within your presentation. </a:t>
            </a: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endParaRPr lang="en-US" sz="18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4389219"/>
            <a:r>
              <a:rPr lang="en-US" sz="1800" baseline="0" dirty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="1" baseline="0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4389219"/>
            <a:r>
              <a:rPr lang="en-US" sz="1800" baseline="0" dirty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/>
            <a:endParaRPr lang="en-US" sz="1800" dirty="0"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/>
            <a:endParaRPr lang="en-US" sz="18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1800" b="1" dirty="0">
              <a:latin typeface="Trebuchet MS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-6481554" y="11860087"/>
            <a:ext cx="6261600" cy="3886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49" tIns="26124" rIns="52249" bIns="26124" rtlCol="0" anchor="ctr"/>
          <a:lstStyle/>
          <a:p>
            <a:pPr algn="ctr"/>
            <a:endParaRPr lang="en-US"/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432958" y="7952471"/>
            <a:ext cx="369094" cy="219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grpSp>
        <p:nvGrpSpPr>
          <p:cNvPr id="38" name="Group 37"/>
          <p:cNvGrpSpPr/>
          <p:nvPr/>
        </p:nvGrpSpPr>
        <p:grpSpPr>
          <a:xfrm>
            <a:off x="-6223790" y="15575235"/>
            <a:ext cx="5771525" cy="644181"/>
            <a:chOff x="44242388" y="28054064"/>
            <a:chExt cx="9771400" cy="1090621"/>
          </a:xfrm>
        </p:grpSpPr>
        <p:sp>
          <p:nvSpPr>
            <p:cNvPr id="40" name="Rounded Rectangle 39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pic>
          <p:nvPicPr>
            <p:cNvPr id="41" name="Picture 40" descr="http://t2.gstatic.com/images?q=tbn:ANd9GcR4APHC6TT9w54M2zn_pvCiBxUNcspYPoVxirLRphBoJabfSvu7zw">
              <a:hlinkClick r:id="rId4"/>
            </p:cNvPr>
            <p:cNvPicPr>
              <a:picLocks noChangeAspect="1" noChangeArrowheads="1"/>
            </p:cNvPicPr>
            <p:nvPr userDrawn="1"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4341112" y="28126638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42" name="TextBox 32"/>
            <p:cNvSpPr txBox="1"/>
            <p:nvPr userDrawn="1"/>
          </p:nvSpPr>
          <p:spPr>
            <a:xfrm>
              <a:off x="45342599" y="28154099"/>
              <a:ext cx="8671189" cy="885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 dirty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1400" baseline="0" dirty="0" err="1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 page. </a:t>
              </a:r>
            </a:p>
            <a:p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1400" u="sng" baseline="0" dirty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 and click on the FB icon.</a:t>
              </a:r>
              <a:endParaRPr lang="en-US" sz="14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44" name="Straight Connector 43"/>
          <p:cNvCxnSpPr/>
          <p:nvPr/>
        </p:nvCxnSpPr>
        <p:spPr>
          <a:xfrm>
            <a:off x="-6472918" y="5874672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-6491524" y="10199648"/>
            <a:ext cx="6261600" cy="3886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49" tIns="26124" rIns="52249" bIns="26124"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27638828" y="0"/>
            <a:ext cx="6281539" cy="164592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498" tIns="208995" rIns="104498" bIns="104498" rtlCol="0" anchor="t" anchorCtr="0"/>
          <a:lstStyle/>
          <a:p>
            <a:pPr algn="ctr">
              <a:lnSpc>
                <a:spcPts val="2400"/>
              </a:lnSpc>
            </a:pPr>
            <a:r>
              <a:rPr lang="en-US" sz="2400" b="1" dirty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2400" b="1" baseline="0" dirty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24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>
              <a:lnSpc>
                <a:spcPts val="2400"/>
              </a:lnSpc>
            </a:pPr>
            <a:r>
              <a:rPr lang="en-US" sz="2400" b="1" dirty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defTabSz="3134780">
              <a:lnSpc>
                <a:spcPts val="2100"/>
              </a:lnSpc>
            </a:pPr>
            <a:endParaRPr lang="en-US" sz="180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r>
              <a:rPr lang="en-US" sz="1800" dirty="0">
                <a:latin typeface="Trebuchet MS" pitchFamily="34" charset="0"/>
              </a:rPr>
              <a:t>This PowerPoint</a:t>
            </a:r>
            <a:r>
              <a:rPr lang="en-US" sz="1800" baseline="0" dirty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1800" baseline="0" dirty="0">
                <a:latin typeface="Trebuchet MS" pitchFamily="34" charset="0"/>
              </a:rPr>
            </a:br>
            <a:r>
              <a:rPr lang="en-US" sz="1800" baseline="0" dirty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24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24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r>
              <a:rPr lang="en-US" sz="2400" b="1" baseline="0">
                <a:solidFill>
                  <a:schemeClr val="bg1"/>
                </a:solidFill>
                <a:latin typeface="Trebuchet MS" pitchFamily="34" charset="0"/>
              </a:rPr>
              <a:t>Template </a:t>
            </a:r>
            <a:r>
              <a:rPr lang="en-US" sz="2400" b="1" baseline="0" dirty="0">
                <a:solidFill>
                  <a:schemeClr val="bg1"/>
                </a:solidFill>
                <a:latin typeface="Trebuchet MS" pitchFamily="34" charset="0"/>
              </a:rPr>
              <a:t>FAQs</a:t>
            </a:r>
            <a:endParaRPr lang="en-US" sz="1800" baseline="0" dirty="0"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2689420"/>
            <a:r>
              <a:rPr lang="en-US" sz="1800" dirty="0">
                <a:latin typeface="Trebuchet MS" pitchFamily="34" charset="0"/>
              </a:rPr>
              <a:t>Go to the </a:t>
            </a:r>
            <a:r>
              <a:rPr lang="en-US" sz="1800" baseline="0" dirty="0">
                <a:latin typeface="Trebuchet MS" pitchFamily="34" charset="0"/>
              </a:rPr>
              <a:t>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1800" baseline="0" dirty="0">
                <a:latin typeface="Trebuchet MS" pitchFamily="34" charset="0"/>
              </a:rPr>
            </a:br>
            <a:endParaRPr lang="en-US" sz="1800" baseline="0" dirty="0">
              <a:latin typeface="Trebuchet MS" pitchFamily="34" charset="0"/>
            </a:endParaRPr>
          </a:p>
          <a:p>
            <a:pPr defTabSz="2689420"/>
            <a:endParaRPr lang="en-US" sz="1800" b="1" baseline="0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2689420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2689420"/>
            <a:r>
              <a:rPr lang="en-US" sz="1800" dirty="0">
                <a:latin typeface="Trebuchet MS" pitchFamily="34" charset="0"/>
              </a:rPr>
              <a:t>This template has four </a:t>
            </a:r>
            <a:r>
              <a:rPr lang="en-US" sz="1800" baseline="0" dirty="0">
                <a:latin typeface="Trebuchet MS" pitchFamily="34" charset="0"/>
              </a:rPr>
              <a:t>different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column layouts.   </a:t>
            </a:r>
            <a:r>
              <a:rPr lang="en-US" sz="1800" u="sng" baseline="0" dirty="0">
                <a:latin typeface="Trebuchet MS" pitchFamily="34" charset="0"/>
              </a:rPr>
              <a:t>Right-click</a:t>
            </a:r>
            <a:r>
              <a:rPr lang="en-US" sz="1800" baseline="0" dirty="0">
                <a:latin typeface="Trebuchet MS" pitchFamily="34" charset="0"/>
              </a:rPr>
              <a:t>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your mouse on the background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and click on LAYOUT to see the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 layout options.  The columns in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the provided layouts are fixed and cannot be moved but advanced users can modify any layout by going to VIEW and then SLIDE MASTER.</a:t>
            </a: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aseline="0" dirty="0">
              <a:latin typeface="Trebuchet MS" pitchFamily="34" charset="0"/>
            </a:endParaRP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2689420"/>
            <a:r>
              <a:rPr lang="en-US" sz="1800" b="1" u="sng" baseline="0" dirty="0">
                <a:latin typeface="Trebuchet MS" pitchFamily="34" charset="0"/>
              </a:rPr>
              <a:t>TEXT: </a:t>
            </a:r>
            <a:r>
              <a:rPr lang="en-US" sz="1800" baseline="0" dirty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u="sng" baseline="0" dirty="0">
                <a:latin typeface="Trebuchet MS" pitchFamily="34" charset="0"/>
              </a:rPr>
              <a:t>PHOTOS: </a:t>
            </a:r>
            <a:r>
              <a:rPr lang="en-US" sz="1800" baseline="0" dirty="0">
                <a:latin typeface="Trebuchet MS" pitchFamily="34" charset="0"/>
              </a:rPr>
              <a:t>Drag in a picture placeholder, size it </a:t>
            </a:r>
            <a:r>
              <a:rPr lang="en-US" sz="1800" u="sng" baseline="0" dirty="0">
                <a:latin typeface="Trebuchet MS" pitchFamily="34" charset="0"/>
              </a:rPr>
              <a:t>first</a:t>
            </a:r>
            <a:r>
              <a:rPr lang="en-US" sz="1800" baseline="0" dirty="0">
                <a:latin typeface="Trebuchet MS" pitchFamily="34" charset="0"/>
              </a:rPr>
              <a:t>, click in it and insert a photo from the menu.</a:t>
            </a: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u="sng" baseline="0" dirty="0">
                <a:latin typeface="Trebuchet MS" pitchFamily="34" charset="0"/>
              </a:rPr>
              <a:t>TABLES: </a:t>
            </a:r>
            <a:r>
              <a:rPr lang="en-US" sz="1800" baseline="0" dirty="0">
                <a:latin typeface="Trebuchet MS" pitchFamily="34" charset="0"/>
              </a:rPr>
              <a:t>You can copy and paste a table from an external document onto this poster template. To adjust the way the text fits within the cells of a table that has been pasted, </a:t>
            </a:r>
            <a:r>
              <a:rPr lang="en-US" sz="1800" u="sng" baseline="0" dirty="0">
                <a:latin typeface="Trebuchet MS" pitchFamily="34" charset="0"/>
              </a:rPr>
              <a:t>right-click</a:t>
            </a:r>
            <a:r>
              <a:rPr lang="en-US" sz="1800" baseline="0" dirty="0">
                <a:latin typeface="Trebuchet MS" pitchFamily="34" charset="0"/>
              </a:rPr>
              <a:t> on the table, click FORMAT SHAPE  then click on TEXT BOX and change the INTERNAL MARGIN values to 0.25.</a:t>
            </a: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To change the color scheme of this template go to the DESIGN menu and click on COLORS. You can choose from the provided color combinations or create your own.</a:t>
            </a:r>
          </a:p>
          <a:p>
            <a:pPr defTabSz="3134780"/>
            <a:endParaRPr lang="en-US" sz="1800" baseline="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baseline="0" dirty="0"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dirty="0"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endParaRPr lang="en-US" sz="12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endParaRPr lang="en-US" sz="1800" b="1" dirty="0">
              <a:latin typeface="Trebuchet MS" pitchFamily="34" charset="0"/>
            </a:endParaRPr>
          </a:p>
        </p:txBody>
      </p:sp>
      <p:pic>
        <p:nvPicPr>
          <p:cNvPr id="47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307318" y="6276070"/>
            <a:ext cx="2438880" cy="125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8" name="TextBox 47"/>
          <p:cNvSpPr txBox="1"/>
          <p:nvPr/>
        </p:nvSpPr>
        <p:spPr>
          <a:xfrm>
            <a:off x="27877004" y="15329052"/>
            <a:ext cx="5725179" cy="976088"/>
          </a:xfrm>
          <a:prstGeom prst="rect">
            <a:avLst/>
          </a:prstGeom>
          <a:noFill/>
        </p:spPr>
        <p:txBody>
          <a:bodyPr wrap="square" lIns="52249" tIns="26124" rIns="52249" bIns="26124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2000" dirty="0">
                <a:solidFill>
                  <a:schemeClr val="bg1"/>
                </a:solidFill>
              </a:rPr>
              <a:t>© 2013 PosterPresentations.com</a:t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en-US" sz="2000" dirty="0">
                <a:solidFill>
                  <a:schemeClr val="bg1"/>
                </a:solidFill>
              </a:rPr>
              <a:t>    </a:t>
            </a:r>
            <a:r>
              <a:rPr lang="en-US" sz="1800" dirty="0">
                <a:solidFill>
                  <a:schemeClr val="bg1"/>
                </a:solidFill>
              </a:rPr>
              <a:t>2117 Fourth Street ,</a:t>
            </a:r>
            <a:r>
              <a:rPr lang="en-US" sz="1800" baseline="0" dirty="0">
                <a:solidFill>
                  <a:schemeClr val="bg1"/>
                </a:solidFill>
              </a:rPr>
              <a:t> Unit C</a:t>
            </a:r>
            <a:br>
              <a:rPr lang="en-US" sz="1800" baseline="0" dirty="0">
                <a:solidFill>
                  <a:schemeClr val="bg1"/>
                </a:solidFill>
              </a:rPr>
            </a:br>
            <a:r>
              <a:rPr lang="en-US" sz="1800" baseline="0" dirty="0">
                <a:solidFill>
                  <a:schemeClr val="bg1"/>
                </a:solidFill>
              </a:rPr>
              <a:t>    Berkeley  CA  94710</a:t>
            </a:r>
            <a:br>
              <a:rPr lang="en-US" sz="1800" baseline="0" dirty="0">
                <a:solidFill>
                  <a:schemeClr val="bg1"/>
                </a:solidFill>
              </a:rPr>
            </a:br>
            <a:r>
              <a:rPr lang="en-US" sz="1800" baseline="0" dirty="0">
                <a:solidFill>
                  <a:schemeClr val="bg1"/>
                </a:solidFill>
              </a:rPr>
              <a:t>    </a:t>
            </a:r>
            <a:r>
              <a:rPr lang="en-US" sz="1800" b="1" baseline="0" dirty="0">
                <a:solidFill>
                  <a:srgbClr val="FFFF00"/>
                </a:solidFill>
              </a:rPr>
              <a:t>posterpresenter@gmail.com</a:t>
            </a:r>
            <a:endParaRPr lang="en-US" sz="2000" b="1" dirty="0">
              <a:solidFill>
                <a:srgbClr val="FFFF00"/>
              </a:solidFill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27638828" y="2544196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27638828" y="15144750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36"/>
          <p:cNvSpPr>
            <a:spLocks noChangeArrowheads="1"/>
          </p:cNvSpPr>
          <p:nvPr/>
        </p:nvSpPr>
        <p:spPr bwMode="auto">
          <a:xfrm>
            <a:off x="0" y="0"/>
            <a:ext cx="27432000" cy="2400300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90000"/>
                </a:schemeClr>
              </a:gs>
              <a:gs pos="0">
                <a:srgbClr val="C99700"/>
              </a:gs>
              <a:gs pos="73000">
                <a:schemeClr val="bg1">
                  <a:lumMod val="0"/>
                  <a:lumOff val="100000"/>
                </a:schemeClr>
              </a:gs>
            </a:gsLst>
            <a:lin ang="5400000" scaled="1"/>
            <a:tileRect/>
          </a:gradFill>
          <a:ln w="9525">
            <a:solidFill>
              <a:srgbClr val="002855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 lvl="0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1" y="615971"/>
            <a:ext cx="2761491" cy="1261874"/>
          </a:xfrm>
          <a:prstGeom prst="rect">
            <a:avLst/>
          </a:prstGeom>
        </p:spPr>
      </p:pic>
      <p:sp>
        <p:nvSpPr>
          <p:cNvPr id="27" name="Text Box 14"/>
          <p:cNvSpPr txBox="1">
            <a:spLocks noChangeArrowheads="1"/>
          </p:cNvSpPr>
          <p:nvPr userDrawn="1"/>
        </p:nvSpPr>
        <p:spPr bwMode="auto">
          <a:xfrm>
            <a:off x="918370" y="16156940"/>
            <a:ext cx="1571625" cy="1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52150" tIns="26070" rIns="52150" bIns="26070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3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RESEARCH POSTER PRESENTATION DESIGN © 2012</a:t>
            </a: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6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www.PosterPresentations.com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xStyles>
    <p:titleStyle>
      <a:lvl1pPr algn="ctr" defTabSz="2507943" rtl="0" eaLnBrk="1" latinLnBrk="0" hangingPunct="1">
        <a:spcBef>
          <a:spcPct val="0"/>
        </a:spcBef>
        <a:buNone/>
        <a:defRPr sz="50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940479" indent="-940479" algn="l" defTabSz="2507943" rtl="0" eaLnBrk="1" latinLnBrk="0" hangingPunct="1">
        <a:spcBef>
          <a:spcPct val="20000"/>
        </a:spcBef>
        <a:buFont typeface="Arial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1pPr>
      <a:lvl2pPr marL="2037704" indent="-783732" algn="l" defTabSz="2507943" rtl="0" eaLnBrk="1" latinLnBrk="0" hangingPunct="1">
        <a:spcBef>
          <a:spcPct val="20000"/>
        </a:spcBef>
        <a:buFont typeface="Arial" pitchFamily="34" charset="0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134929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4388901" indent="-626986" algn="l" defTabSz="2507943" rtl="0" eaLnBrk="1" latinLnBrk="0" hangingPunct="1">
        <a:spcBef>
          <a:spcPct val="20000"/>
        </a:spcBef>
        <a:buFont typeface="Arial" pitchFamily="34" charset="0"/>
        <a:buChar char="–"/>
        <a:defRPr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5642872" indent="-626986" algn="l" defTabSz="2507943" rtl="0" eaLnBrk="1" latinLnBrk="0" hangingPunct="1">
        <a:spcBef>
          <a:spcPct val="20000"/>
        </a:spcBef>
        <a:buFont typeface="Arial" pitchFamily="34" charset="0"/>
        <a:buChar char="»"/>
        <a:defRPr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6896844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6pPr>
      <a:lvl7pPr marL="8150815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7pPr>
      <a:lvl8pPr marL="9404787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8pPr>
      <a:lvl9pPr marL="10658758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53972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507943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761915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5015886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269858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523830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777801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10031773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80000"/>
                <a:satMod val="300000"/>
                <a:lumMod val="0"/>
                <a:lumOff val="100000"/>
              </a:schemeClr>
            </a:gs>
            <a:gs pos="100000">
              <a:schemeClr val="bg1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571500" y="2628900"/>
            <a:ext cx="6286500" cy="13373100"/>
          </a:xfrm>
          <a:prstGeom prst="roundRect">
            <a:avLst>
              <a:gd name="adj" fmla="val 4310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898050" y="16116300"/>
            <a:ext cx="1571625" cy="1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52150" tIns="26070" rIns="52150" bIns="26070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3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DESIGN © 2012</a:t>
            </a: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6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21" name="Rectangle 33"/>
          <p:cNvSpPr>
            <a:spLocks noChangeArrowheads="1"/>
          </p:cNvSpPr>
          <p:nvPr/>
        </p:nvSpPr>
        <p:spPr bwMode="auto">
          <a:xfrm>
            <a:off x="7209790" y="2628900"/>
            <a:ext cx="13012420" cy="13373100"/>
          </a:xfrm>
          <a:prstGeom prst="roundRect">
            <a:avLst>
              <a:gd name="adj" fmla="val 2271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2" name="Rectangle 33"/>
          <p:cNvSpPr>
            <a:spLocks noChangeArrowheads="1"/>
          </p:cNvSpPr>
          <p:nvPr/>
        </p:nvSpPr>
        <p:spPr bwMode="auto">
          <a:xfrm>
            <a:off x="20574000" y="2628900"/>
            <a:ext cx="6286500" cy="13373100"/>
          </a:xfrm>
          <a:prstGeom prst="roundRect">
            <a:avLst>
              <a:gd name="adj" fmla="val 4641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-6501493" y="-9798"/>
            <a:ext cx="6281539" cy="164592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498" tIns="208995" rIns="104498" bIns="104498" rtlCol="0" anchor="t" anchorCtr="0"/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2500" b="1" baseline="0" dirty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2500" b="1" dirty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2300" b="1" dirty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1800" b="1" dirty="0">
              <a:latin typeface="Trebuchet MS" pitchFamily="34" charset="0"/>
            </a:endParaRPr>
          </a:p>
          <a:p>
            <a:pPr defTabSz="3765639"/>
            <a:r>
              <a:rPr lang="en-US" sz="1800" dirty="0">
                <a:latin typeface="Trebuchet MS" pitchFamily="34" charset="0"/>
              </a:rPr>
              <a:t>This PowerPoint</a:t>
            </a:r>
            <a:r>
              <a:rPr lang="en-US" sz="1800" baseline="0" dirty="0">
                <a:latin typeface="Trebuchet MS" pitchFamily="34" charset="0"/>
              </a:rPr>
              <a:t> </a:t>
            </a:r>
            <a:r>
              <a:rPr lang="en-US" sz="1800" dirty="0">
                <a:latin typeface="Trebuchet MS" pitchFamily="34" charset="0"/>
              </a:rPr>
              <a:t>2007 template produces</a:t>
            </a:r>
            <a:r>
              <a:rPr lang="en-US" sz="1800" baseline="0" dirty="0">
                <a:latin typeface="Trebuchet MS" pitchFamily="34" charset="0"/>
              </a:rPr>
              <a:t> </a:t>
            </a:r>
            <a:r>
              <a:rPr lang="en-US" sz="1800" dirty="0">
                <a:latin typeface="Trebuchet MS" pitchFamily="34" charset="0"/>
              </a:rPr>
              <a:t>a 36”x60” professional  poster</a:t>
            </a:r>
            <a:r>
              <a:rPr lang="en-US" sz="1800">
                <a:latin typeface="Trebuchet MS" pitchFamily="34" charset="0"/>
              </a:rPr>
              <a:t>. You</a:t>
            </a:r>
            <a:r>
              <a:rPr lang="en-US" sz="1800" baseline="0">
                <a:latin typeface="Trebuchet MS" pitchFamily="34" charset="0"/>
              </a:rPr>
              <a:t> can u</a:t>
            </a:r>
            <a:r>
              <a:rPr lang="en-US" sz="1800">
                <a:latin typeface="Trebuchet MS" pitchFamily="34" charset="0"/>
              </a:rPr>
              <a:t>se</a:t>
            </a:r>
            <a:r>
              <a:rPr lang="en-US" sz="1800" baseline="0">
                <a:latin typeface="Trebuchet MS" pitchFamily="34" charset="0"/>
              </a:rPr>
              <a:t> it to create your research poster and </a:t>
            </a:r>
            <a:r>
              <a:rPr lang="en-US" sz="1800">
                <a:latin typeface="Trebuchet MS" pitchFamily="34" charset="0"/>
              </a:rPr>
              <a:t>save valuable time placing titles, subtitles,</a:t>
            </a:r>
            <a:r>
              <a:rPr lang="en-US" sz="1800" baseline="0">
                <a:latin typeface="Trebuchet MS" pitchFamily="34" charset="0"/>
              </a:rPr>
              <a:t> text, and graphics</a:t>
            </a:r>
            <a:r>
              <a:rPr lang="en-US" sz="1800">
                <a:latin typeface="Trebuchet MS" pitchFamily="34" charset="0"/>
              </a:rPr>
              <a:t>. </a:t>
            </a:r>
            <a:endParaRPr lang="en-US" sz="1800" dirty="0">
              <a:latin typeface="Trebuchet MS" pitchFamily="34" charset="0"/>
            </a:endParaRP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r>
              <a:rPr lang="en-US" sz="1800" dirty="0">
                <a:latin typeface="Trebuchet MS" pitchFamily="34" charset="0"/>
              </a:rPr>
              <a:t>We provide a series of online tutorials that will guide you through the poster design process and answer your poster production questions. </a:t>
            </a: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r>
              <a:rPr lang="en-US" sz="1800" dirty="0">
                <a:latin typeface="Trebuchet MS" pitchFamily="34" charset="0"/>
              </a:rPr>
              <a:t>To view our template tutorials, go online to </a:t>
            </a:r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PosterPresentations.com </a:t>
            </a:r>
            <a:r>
              <a:rPr lang="en-US" sz="1800" dirty="0">
                <a:latin typeface="Trebuchet MS" pitchFamily="34" charset="0"/>
              </a:rPr>
              <a:t>and click on </a:t>
            </a:r>
            <a:r>
              <a:rPr lang="en-US" sz="1800" dirty="0">
                <a:solidFill>
                  <a:srgbClr val="FFFF00"/>
                </a:solidFill>
                <a:latin typeface="Trebuchet MS" pitchFamily="34" charset="0"/>
              </a:rPr>
              <a:t>HELP DESK.</a:t>
            </a: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r>
              <a:rPr lang="en-US" sz="1800" dirty="0">
                <a:latin typeface="Trebuchet MS" pitchFamily="34" charset="0"/>
              </a:rPr>
              <a:t>When</a:t>
            </a:r>
            <a:r>
              <a:rPr lang="en-US" sz="1800" baseline="0" dirty="0">
                <a:latin typeface="Trebuchet MS" pitchFamily="34" charset="0"/>
              </a:rPr>
              <a:t> you are ready to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en-US" sz="1800" baseline="0" dirty="0">
                <a:latin typeface="Trebuchet MS" pitchFamily="34" charset="0"/>
              </a:rPr>
              <a:t> print your poster</a:t>
            </a:r>
            <a:r>
              <a:rPr lang="en-US" sz="1800" dirty="0">
                <a:latin typeface="Trebuchet MS" pitchFamily="34" charset="0"/>
              </a:rPr>
              <a:t>,</a:t>
            </a:r>
            <a:r>
              <a:rPr lang="en-US" sz="1800" baseline="0" dirty="0">
                <a:latin typeface="Trebuchet MS" pitchFamily="34" charset="0"/>
              </a:rPr>
              <a:t> go online to</a:t>
            </a:r>
            <a:r>
              <a:rPr lang="en-US" sz="2000" baseline="0" dirty="0">
                <a:latin typeface="Trebuchet MS" pitchFamily="34" charset="0"/>
              </a:rPr>
              <a:t> </a:t>
            </a:r>
            <a:r>
              <a:rPr lang="en-US" sz="2400" b="1" dirty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2400" b="1" dirty="0">
                <a:solidFill>
                  <a:schemeClr val="bg1"/>
                </a:solidFill>
                <a:latin typeface="Trebuchet MS" pitchFamily="34" charset="0"/>
              </a:rPr>
              <a:t>.</a:t>
            </a:r>
            <a:br>
              <a:rPr lang="en-US" sz="1800" dirty="0">
                <a:latin typeface="Trebuchet MS" pitchFamily="34" charset="0"/>
              </a:rPr>
            </a:br>
            <a:endParaRPr lang="en-US" sz="1800" dirty="0">
              <a:latin typeface="Trebuchet MS" pitchFamily="34" charset="0"/>
            </a:endParaRPr>
          </a:p>
          <a:p>
            <a:pPr algn="l" defTabSz="3765639"/>
            <a:r>
              <a:rPr lang="en-US" sz="1800" b="1" dirty="0">
                <a:solidFill>
                  <a:schemeClr val="bg1"/>
                </a:solidFill>
                <a:latin typeface="Trebuchet MS" pitchFamily="34" charset="0"/>
              </a:rPr>
              <a:t>Need</a:t>
            </a:r>
            <a:r>
              <a:rPr lang="en-US" sz="1800" b="1" baseline="0" dirty="0">
                <a:solidFill>
                  <a:schemeClr val="bg1"/>
                </a:solidFill>
                <a:latin typeface="Trebuchet MS" pitchFamily="34" charset="0"/>
              </a:rPr>
              <a:t> Assistance?  </a:t>
            </a:r>
            <a:r>
              <a:rPr lang="en-US" sz="2400" b="1" baseline="0" dirty="0">
                <a:solidFill>
                  <a:srgbClr val="FFFF00"/>
                </a:solidFill>
                <a:latin typeface="Trebuchet MS" pitchFamily="34" charset="0"/>
              </a:rPr>
              <a:t>Call  us at </a:t>
            </a:r>
            <a:r>
              <a:rPr lang="en-US" sz="2400" b="1" dirty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2508125"/>
            <a:r>
              <a:rPr lang="en-US" sz="1800" dirty="0">
                <a:latin typeface="Trebuchet MS" pitchFamily="34" charset="0"/>
              </a:rPr>
              <a:t> </a:t>
            </a:r>
            <a:endParaRPr lang="en-US" sz="23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2500" b="1" dirty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2500" b="1" dirty="0">
              <a:solidFill>
                <a:schemeClr val="bg1"/>
              </a:solidFill>
              <a:latin typeface="Trebuchet MS" pitchFamily="34" charset="0"/>
            </a:endParaRPr>
          </a:p>
          <a:p>
            <a:pPr marL="0" marR="0" indent="0" algn="l" defTabSz="3765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marL="0" marR="0" indent="0" algn="l" defTabSz="3765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latin typeface="Trebuchet MS" pitchFamily="34" charset="0"/>
              </a:rPr>
              <a:t>To</a:t>
            </a:r>
            <a:r>
              <a:rPr lang="en-US" sz="1800" baseline="0" dirty="0">
                <a:latin typeface="Trebuchet MS" pitchFamily="34" charset="0"/>
              </a:rPr>
              <a:t> add text, c</a:t>
            </a:r>
            <a:r>
              <a:rPr lang="en-US" sz="1800" dirty="0">
                <a:latin typeface="Trebuchet MS" pitchFamily="34" charset="0"/>
              </a:rPr>
              <a:t>lick inside</a:t>
            </a:r>
            <a:r>
              <a:rPr lang="en-US" sz="1800" baseline="0" dirty="0">
                <a:latin typeface="Trebuchet MS" pitchFamily="34" charset="0"/>
              </a:rPr>
              <a:t> a placeholder on the poster and type or paste your text.  To move a placeholder, click it </a:t>
            </a:r>
            <a:r>
              <a:rPr lang="en-US" sz="1800" u="sng" baseline="0" dirty="0">
                <a:latin typeface="Trebuchet MS" pitchFamily="34" charset="0"/>
              </a:rPr>
              <a:t>once</a:t>
            </a:r>
            <a:r>
              <a:rPr lang="en-US" sz="1800" baseline="0" dirty="0">
                <a:latin typeface="Trebuchet MS" pitchFamily="34" charset="0"/>
              </a:rPr>
              <a:t> (to select it).  Place your cursor on its frame, and your cursor will change to this symbol       .  Click </a:t>
            </a:r>
            <a:r>
              <a:rPr lang="en-US" sz="1800" u="sng" baseline="0" dirty="0">
                <a:latin typeface="Trebuchet MS" pitchFamily="34" charset="0"/>
              </a:rPr>
              <a:t>once</a:t>
            </a:r>
            <a:r>
              <a:rPr lang="en-US" sz="1800" baseline="0" dirty="0">
                <a:latin typeface="Trebuchet MS" pitchFamily="34" charset="0"/>
              </a:rPr>
              <a:t> and drag it to a new location where you can resize it. </a:t>
            </a:r>
          </a:p>
          <a:p>
            <a:pPr defTabSz="3765639"/>
            <a:endParaRPr lang="en-US" sz="1800" dirty="0">
              <a:latin typeface="Trebuchet MS" pitchFamily="34" charset="0"/>
            </a:endParaRPr>
          </a:p>
          <a:p>
            <a:pPr defTabSz="3765639"/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3765639"/>
            <a:r>
              <a:rPr lang="en-US" sz="1800" baseline="0" dirty="0">
                <a:latin typeface="Trebuchet MS" pitchFamily="34" charset="0"/>
              </a:rPr>
              <a:t>Click and drag this preformatted section header placeholder to the poster area to add another section header. Use section headers to separate topics or concepts within your presentation. </a:t>
            </a: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endParaRPr lang="en-US" sz="18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4389219"/>
            <a:r>
              <a:rPr lang="en-US" sz="1800" baseline="0" dirty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="1" baseline="0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4389219"/>
            <a:r>
              <a:rPr lang="en-US" sz="1800" baseline="0" dirty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/>
            <a:endParaRPr lang="en-US" sz="1800" dirty="0"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/>
            <a:endParaRPr lang="en-US" sz="18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1800" b="1" dirty="0">
              <a:latin typeface="Trebuchet MS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-6481554" y="11860087"/>
            <a:ext cx="6261600" cy="3886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49" tIns="26124" rIns="52249" bIns="26124" rtlCol="0" anchor="ctr"/>
          <a:lstStyle/>
          <a:p>
            <a:pPr algn="ctr"/>
            <a:endParaRPr lang="en-US"/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2432958" y="7952471"/>
            <a:ext cx="369094" cy="219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grpSp>
        <p:nvGrpSpPr>
          <p:cNvPr id="29" name="Group 28"/>
          <p:cNvGrpSpPr/>
          <p:nvPr/>
        </p:nvGrpSpPr>
        <p:grpSpPr>
          <a:xfrm>
            <a:off x="-6223790" y="15575235"/>
            <a:ext cx="5771525" cy="644181"/>
            <a:chOff x="44242388" y="28054064"/>
            <a:chExt cx="9771400" cy="1090621"/>
          </a:xfrm>
        </p:grpSpPr>
        <p:sp>
          <p:nvSpPr>
            <p:cNvPr id="31" name="Rounded Rectangle 30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pic>
          <p:nvPicPr>
            <p:cNvPr id="32" name="Picture 31" descr="http://t2.gstatic.com/images?q=tbn:ANd9GcR4APHC6TT9w54M2zn_pvCiBxUNcspYPoVxirLRphBoJabfSvu7zw">
              <a:hlinkClick r:id="rId6"/>
            </p:cNvPr>
            <p:cNvPicPr>
              <a:picLocks noChangeAspect="1" noChangeArrowheads="1"/>
            </p:cNvPicPr>
            <p:nvPr userDrawn="1"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44341112" y="28126638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33" name="TextBox 32"/>
            <p:cNvSpPr txBox="1"/>
            <p:nvPr userDrawn="1"/>
          </p:nvSpPr>
          <p:spPr>
            <a:xfrm>
              <a:off x="45342599" y="28154099"/>
              <a:ext cx="8671189" cy="885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 dirty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1400" baseline="0" dirty="0" err="1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 page. </a:t>
              </a:r>
            </a:p>
            <a:p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1400" u="sng" baseline="0" dirty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 and click on the FB icon.</a:t>
              </a:r>
              <a:endParaRPr lang="en-US" sz="14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44" name="Straight Connector 43"/>
          <p:cNvCxnSpPr/>
          <p:nvPr/>
        </p:nvCxnSpPr>
        <p:spPr>
          <a:xfrm>
            <a:off x="-6472918" y="5874672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-6491524" y="10199648"/>
            <a:ext cx="6261600" cy="3886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49" tIns="26124" rIns="52249" bIns="26124"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27638828" y="0"/>
            <a:ext cx="6281539" cy="164592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498" tIns="208995" rIns="104498" bIns="104498" rtlCol="0" anchor="t" anchorCtr="0"/>
          <a:lstStyle/>
          <a:p>
            <a:pPr algn="ctr">
              <a:lnSpc>
                <a:spcPts val="2400"/>
              </a:lnSpc>
            </a:pPr>
            <a:r>
              <a:rPr lang="en-US" sz="2400" b="1" dirty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2400" b="1" baseline="0" dirty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24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>
              <a:lnSpc>
                <a:spcPts val="2400"/>
              </a:lnSpc>
            </a:pPr>
            <a:r>
              <a:rPr lang="en-US" sz="2400" b="1" dirty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defTabSz="3134780">
              <a:lnSpc>
                <a:spcPts val="2100"/>
              </a:lnSpc>
            </a:pPr>
            <a:endParaRPr lang="en-US" sz="180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r>
              <a:rPr lang="en-US" sz="1800" dirty="0">
                <a:latin typeface="Trebuchet MS" pitchFamily="34" charset="0"/>
              </a:rPr>
              <a:t>This PowerPoint</a:t>
            </a:r>
            <a:r>
              <a:rPr lang="en-US" sz="1800" baseline="0" dirty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1800" baseline="0" dirty="0">
                <a:latin typeface="Trebuchet MS" pitchFamily="34" charset="0"/>
              </a:rPr>
            </a:br>
            <a:r>
              <a:rPr lang="en-US" sz="1800" baseline="0" dirty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24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24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r>
              <a:rPr lang="en-US" sz="2400" b="1" baseline="0">
                <a:solidFill>
                  <a:schemeClr val="bg1"/>
                </a:solidFill>
                <a:latin typeface="Trebuchet MS" pitchFamily="34" charset="0"/>
              </a:rPr>
              <a:t>Template </a:t>
            </a:r>
            <a:r>
              <a:rPr lang="en-US" sz="2400" b="1" baseline="0" dirty="0">
                <a:solidFill>
                  <a:schemeClr val="bg1"/>
                </a:solidFill>
                <a:latin typeface="Trebuchet MS" pitchFamily="34" charset="0"/>
              </a:rPr>
              <a:t>FAQs</a:t>
            </a:r>
            <a:endParaRPr lang="en-US" sz="1800" baseline="0" dirty="0"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2689420"/>
            <a:r>
              <a:rPr lang="en-US" sz="1800" dirty="0">
                <a:latin typeface="Trebuchet MS" pitchFamily="34" charset="0"/>
              </a:rPr>
              <a:t>Go to the </a:t>
            </a:r>
            <a:r>
              <a:rPr lang="en-US" sz="1800" baseline="0" dirty="0">
                <a:latin typeface="Trebuchet MS" pitchFamily="34" charset="0"/>
              </a:rPr>
              <a:t>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1800" baseline="0" dirty="0">
                <a:latin typeface="Trebuchet MS" pitchFamily="34" charset="0"/>
              </a:rPr>
            </a:br>
            <a:endParaRPr lang="en-US" sz="1800" baseline="0" dirty="0">
              <a:latin typeface="Trebuchet MS" pitchFamily="34" charset="0"/>
            </a:endParaRPr>
          </a:p>
          <a:p>
            <a:pPr defTabSz="2689420"/>
            <a:endParaRPr lang="en-US" sz="1800" b="1" baseline="0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2689420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2689420"/>
            <a:r>
              <a:rPr lang="en-US" sz="1800" dirty="0">
                <a:latin typeface="Trebuchet MS" pitchFamily="34" charset="0"/>
              </a:rPr>
              <a:t>This template has four </a:t>
            </a:r>
            <a:r>
              <a:rPr lang="en-US" sz="1800" baseline="0" dirty="0">
                <a:latin typeface="Trebuchet MS" pitchFamily="34" charset="0"/>
              </a:rPr>
              <a:t>different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column layouts.   </a:t>
            </a:r>
            <a:r>
              <a:rPr lang="en-US" sz="1800" u="sng" baseline="0" dirty="0">
                <a:latin typeface="Trebuchet MS" pitchFamily="34" charset="0"/>
              </a:rPr>
              <a:t>Right-click</a:t>
            </a:r>
            <a:r>
              <a:rPr lang="en-US" sz="1800" baseline="0" dirty="0">
                <a:latin typeface="Trebuchet MS" pitchFamily="34" charset="0"/>
              </a:rPr>
              <a:t>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your mouse on the background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and click on LAYOUT to see the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 layout options.  The columns in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the provided layouts are fixed and cannot be moved but advanced users can modify any layout by going to VIEW and then SLIDE MASTER.</a:t>
            </a: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aseline="0" dirty="0">
              <a:latin typeface="Trebuchet MS" pitchFamily="34" charset="0"/>
            </a:endParaRP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2689420"/>
            <a:r>
              <a:rPr lang="en-US" sz="1800" b="1" u="sng" baseline="0" dirty="0">
                <a:latin typeface="Trebuchet MS" pitchFamily="34" charset="0"/>
              </a:rPr>
              <a:t>TEXT: </a:t>
            </a:r>
            <a:r>
              <a:rPr lang="en-US" sz="1800" baseline="0" dirty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u="sng" baseline="0" dirty="0">
                <a:latin typeface="Trebuchet MS" pitchFamily="34" charset="0"/>
              </a:rPr>
              <a:t>PHOTOS: </a:t>
            </a:r>
            <a:r>
              <a:rPr lang="en-US" sz="1800" baseline="0" dirty="0">
                <a:latin typeface="Trebuchet MS" pitchFamily="34" charset="0"/>
              </a:rPr>
              <a:t>Drag in a picture placeholder, size it </a:t>
            </a:r>
            <a:r>
              <a:rPr lang="en-US" sz="1800" u="sng" baseline="0" dirty="0">
                <a:latin typeface="Trebuchet MS" pitchFamily="34" charset="0"/>
              </a:rPr>
              <a:t>first</a:t>
            </a:r>
            <a:r>
              <a:rPr lang="en-US" sz="1800" baseline="0" dirty="0">
                <a:latin typeface="Trebuchet MS" pitchFamily="34" charset="0"/>
              </a:rPr>
              <a:t>, click in it and insert a photo from the menu.</a:t>
            </a: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u="sng" baseline="0" dirty="0">
                <a:latin typeface="Trebuchet MS" pitchFamily="34" charset="0"/>
              </a:rPr>
              <a:t>TABLES: </a:t>
            </a:r>
            <a:r>
              <a:rPr lang="en-US" sz="1800" baseline="0" dirty="0">
                <a:latin typeface="Trebuchet MS" pitchFamily="34" charset="0"/>
              </a:rPr>
              <a:t>You can copy and paste a table from an external document onto this poster template. To adjust the way the text fits within the cells of a table that has been pasted, </a:t>
            </a:r>
            <a:r>
              <a:rPr lang="en-US" sz="1800" u="sng" baseline="0" dirty="0">
                <a:latin typeface="Trebuchet MS" pitchFamily="34" charset="0"/>
              </a:rPr>
              <a:t>right-click</a:t>
            </a:r>
            <a:r>
              <a:rPr lang="en-US" sz="1800" baseline="0" dirty="0">
                <a:latin typeface="Trebuchet MS" pitchFamily="34" charset="0"/>
              </a:rPr>
              <a:t> on the table, click FORMAT SHAPE  then click on TEXT BOX and change the INTERNAL MARGIN values to 0.25.</a:t>
            </a: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To change the color scheme of this template go to the DESIGN menu and click on COLORS. You can choose from the provided color combinations or create your own.</a:t>
            </a:r>
          </a:p>
          <a:p>
            <a:pPr defTabSz="3134780"/>
            <a:endParaRPr lang="en-US" sz="1800" baseline="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baseline="0" dirty="0"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dirty="0"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endParaRPr lang="en-US" sz="12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endParaRPr lang="en-US" sz="1800" b="1" dirty="0">
              <a:latin typeface="Trebuchet MS" pitchFamily="34" charset="0"/>
            </a:endParaRPr>
          </a:p>
        </p:txBody>
      </p:sp>
      <p:pic>
        <p:nvPicPr>
          <p:cNvPr id="47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1307318" y="6276070"/>
            <a:ext cx="2438880" cy="125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8" name="TextBox 47"/>
          <p:cNvSpPr txBox="1"/>
          <p:nvPr/>
        </p:nvSpPr>
        <p:spPr>
          <a:xfrm>
            <a:off x="27877004" y="15329052"/>
            <a:ext cx="5725179" cy="976088"/>
          </a:xfrm>
          <a:prstGeom prst="rect">
            <a:avLst/>
          </a:prstGeom>
          <a:noFill/>
        </p:spPr>
        <p:txBody>
          <a:bodyPr wrap="square" lIns="52249" tIns="26124" rIns="52249" bIns="26124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2000" dirty="0">
                <a:solidFill>
                  <a:schemeClr val="bg1"/>
                </a:solidFill>
              </a:rPr>
              <a:t>© 2013 PosterPresentations.com</a:t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en-US" sz="2000" dirty="0">
                <a:solidFill>
                  <a:schemeClr val="bg1"/>
                </a:solidFill>
              </a:rPr>
              <a:t>    </a:t>
            </a:r>
            <a:r>
              <a:rPr lang="en-US" sz="1800" dirty="0">
                <a:solidFill>
                  <a:schemeClr val="bg1"/>
                </a:solidFill>
              </a:rPr>
              <a:t>2117 Fourth Street ,</a:t>
            </a:r>
            <a:r>
              <a:rPr lang="en-US" sz="1800" baseline="0" dirty="0">
                <a:solidFill>
                  <a:schemeClr val="bg1"/>
                </a:solidFill>
              </a:rPr>
              <a:t> Unit C</a:t>
            </a:r>
            <a:br>
              <a:rPr lang="en-US" sz="1800" baseline="0" dirty="0">
                <a:solidFill>
                  <a:schemeClr val="bg1"/>
                </a:solidFill>
              </a:rPr>
            </a:br>
            <a:r>
              <a:rPr lang="en-US" sz="1800" baseline="0" dirty="0">
                <a:solidFill>
                  <a:schemeClr val="bg1"/>
                </a:solidFill>
              </a:rPr>
              <a:t>    Berkeley  CA  94710</a:t>
            </a:r>
            <a:br>
              <a:rPr lang="en-US" sz="1800" baseline="0" dirty="0">
                <a:solidFill>
                  <a:schemeClr val="bg1"/>
                </a:solidFill>
              </a:rPr>
            </a:br>
            <a:r>
              <a:rPr lang="en-US" sz="1800" baseline="0" dirty="0">
                <a:solidFill>
                  <a:schemeClr val="bg1"/>
                </a:solidFill>
              </a:rPr>
              <a:t>    </a:t>
            </a:r>
            <a:r>
              <a:rPr lang="en-US" sz="1800" b="1" baseline="0" dirty="0">
                <a:solidFill>
                  <a:srgbClr val="FFFF00"/>
                </a:solidFill>
              </a:rPr>
              <a:t>posterpresenter@gmail.com</a:t>
            </a:r>
            <a:endParaRPr lang="en-US" sz="2000" b="1" dirty="0">
              <a:solidFill>
                <a:srgbClr val="FFFF00"/>
              </a:solidFill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27638828" y="2544196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27638828" y="15144750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36"/>
          <p:cNvSpPr>
            <a:spLocks noChangeArrowheads="1"/>
          </p:cNvSpPr>
          <p:nvPr/>
        </p:nvSpPr>
        <p:spPr bwMode="auto">
          <a:xfrm>
            <a:off x="0" y="0"/>
            <a:ext cx="27432000" cy="2400300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90000"/>
                </a:schemeClr>
              </a:gs>
              <a:gs pos="0">
                <a:srgbClr val="C99700"/>
              </a:gs>
              <a:gs pos="73000">
                <a:schemeClr val="bg1">
                  <a:lumMod val="0"/>
                  <a:lumOff val="100000"/>
                </a:schemeClr>
              </a:gs>
            </a:gsLst>
            <a:lin ang="5400000" scaled="1"/>
            <a:tileRect/>
          </a:gradFill>
          <a:ln w="9525">
            <a:solidFill>
              <a:srgbClr val="002855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 lvl="0"/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1" y="612648"/>
            <a:ext cx="2761491" cy="1261874"/>
          </a:xfrm>
          <a:prstGeom prst="rect">
            <a:avLst/>
          </a:prstGeom>
        </p:spPr>
      </p:pic>
      <p:sp>
        <p:nvSpPr>
          <p:cNvPr id="27" name="Text Box 14"/>
          <p:cNvSpPr txBox="1">
            <a:spLocks noChangeArrowheads="1"/>
          </p:cNvSpPr>
          <p:nvPr userDrawn="1"/>
        </p:nvSpPr>
        <p:spPr bwMode="auto">
          <a:xfrm>
            <a:off x="918370" y="16156940"/>
            <a:ext cx="1571625" cy="1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52150" tIns="26070" rIns="52150" bIns="26070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3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RESEARCH POSTER PRESENTATION DESIGN © 2012</a:t>
            </a: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6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www.PosterPresentations.com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</p:sldLayoutIdLst>
  <p:txStyles>
    <p:titleStyle>
      <a:lvl1pPr algn="ctr" defTabSz="2507943" rtl="0" eaLnBrk="1" latinLnBrk="0" hangingPunct="1">
        <a:spcBef>
          <a:spcPct val="0"/>
        </a:spcBef>
        <a:buNone/>
        <a:defRPr sz="50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940479" indent="-940479" algn="l" defTabSz="2507943" rtl="0" eaLnBrk="1" latinLnBrk="0" hangingPunct="1">
        <a:spcBef>
          <a:spcPct val="20000"/>
        </a:spcBef>
        <a:buFont typeface="Arial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1pPr>
      <a:lvl2pPr marL="2037704" indent="-783732" algn="l" defTabSz="2507943" rtl="0" eaLnBrk="1" latinLnBrk="0" hangingPunct="1">
        <a:spcBef>
          <a:spcPct val="20000"/>
        </a:spcBef>
        <a:buFont typeface="Arial" pitchFamily="34" charset="0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134929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4388901" indent="-626986" algn="l" defTabSz="2507943" rtl="0" eaLnBrk="1" latinLnBrk="0" hangingPunct="1">
        <a:spcBef>
          <a:spcPct val="20000"/>
        </a:spcBef>
        <a:buFont typeface="Arial" pitchFamily="34" charset="0"/>
        <a:buChar char="–"/>
        <a:defRPr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5642872" indent="-626986" algn="l" defTabSz="2507943" rtl="0" eaLnBrk="1" latinLnBrk="0" hangingPunct="1">
        <a:spcBef>
          <a:spcPct val="20000"/>
        </a:spcBef>
        <a:buFont typeface="Arial" pitchFamily="34" charset="0"/>
        <a:buChar char="»"/>
        <a:defRPr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6896844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6pPr>
      <a:lvl7pPr marL="8150815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7pPr>
      <a:lvl8pPr marL="9404787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8pPr>
      <a:lvl9pPr marL="10658758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53972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507943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761915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5015886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269858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523830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777801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10031773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image" Target="../media/image5.png"/><Relationship Id="rId7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jpg"/><Relationship Id="rId5" Type="http://schemas.openxmlformats.org/officeDocument/2006/relationships/image" Target="../media/image7.png"/><Relationship Id="rId10" Type="http://schemas.openxmlformats.org/officeDocument/2006/relationships/image" Target="../media/image11.png"/><Relationship Id="rId4" Type="http://schemas.openxmlformats.org/officeDocument/2006/relationships/image" Target="../media/image6.jpg"/><Relationship Id="rId9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733972" y="3630328"/>
            <a:ext cx="5943601" cy="4954587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sz="2300" dirty="0"/>
              <a:t>There are many barriers to accessing postpartum mental health resources, which include limited availability and cost. Automated conversational agents (chatbots) can deliver cognitive-behavioral-therapy content through message-based conversations, reducing depression and anxiety symptoms in select populations. With many providers turning to telemedicine to provide care for patients, chatbots can work at a much larger scale and can support patients who cannot afford care or communicate well in English. </a:t>
            </a:r>
            <a:r>
              <a:rPr lang="en-US" sz="2300" b="1" dirty="0">
                <a:cs typeface="Arial"/>
              </a:rPr>
              <a:t>This study evaluates the efficacy and acceptability of a chatbot as a postpartum mood management tool, </a:t>
            </a:r>
            <a:r>
              <a:rPr lang="en-US" sz="2300" b="1" dirty="0"/>
              <a:t>as assessed by 5 validated scales. </a:t>
            </a:r>
          </a:p>
          <a:p>
            <a:pPr marL="0" indent="0">
              <a:buNone/>
            </a:pPr>
            <a:endParaRPr lang="en-US" sz="23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589280" y="3022918"/>
            <a:ext cx="6280150" cy="536575"/>
          </a:xfrm>
          <a:prstGeom prst="rect">
            <a:avLst/>
          </a:prstGeom>
          <a:solidFill>
            <a:srgbClr val="002855"/>
          </a:solidFill>
        </p:spPr>
        <p:txBody>
          <a:bodyPr/>
          <a:lstStyle/>
          <a:p>
            <a:pPr marL="0" indent="0" algn="ctr">
              <a:buNone/>
            </a:pPr>
            <a:r>
              <a:rPr lang="en-US" sz="2800" dirty="0">
                <a:solidFill>
                  <a:schemeClr val="bg1"/>
                </a:solidFill>
              </a:rPr>
              <a:t>OBJECTIVE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4294967295"/>
          </p:nvPr>
        </p:nvSpPr>
        <p:spPr>
          <a:xfrm>
            <a:off x="685366" y="9744459"/>
            <a:ext cx="6030744" cy="6430963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sz="2300" dirty="0">
                <a:cs typeface="Arial"/>
              </a:rPr>
              <a:t>Participants who were English-speaking,  ≥ 18 years, owned a smartphone, and delivered a liveborn neonate were recruited during their birth hospitalization and randomized to chatbot use or treatment as usual. </a:t>
            </a:r>
            <a:r>
              <a:rPr lang="en-US" sz="2300" dirty="0"/>
              <a:t>Exclusion criteria were women with a fetal or neonatal demise during this hospitalization. </a:t>
            </a:r>
            <a:r>
              <a:rPr lang="en-US" sz="2300" dirty="0">
                <a:cs typeface="Arial"/>
              </a:rPr>
              <a:t>EPDS (Edinburgh Postnatal Depression Scale), PHQ (Patient Health Questionnaire-9), and GAD (Generalized Anxiety Disorder-7) were administered during birth hospitalization and at 6 weeks postpartum, with lower scores reflecting decreased depression and anxiety. CSQ-8 (Client Satisfaction Questionnaire) and WAI-SR (Working Alliance Inventory – Short Revised) were used to assess satisfaction and acceptability in the chatbot group.</a:t>
            </a:r>
          </a:p>
          <a:p>
            <a:pPr marL="0" indent="0">
              <a:buNone/>
            </a:pPr>
            <a:endParaRPr lang="en-US" sz="23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4294967295"/>
          </p:nvPr>
        </p:nvSpPr>
        <p:spPr>
          <a:xfrm>
            <a:off x="14404975" y="5370513"/>
            <a:ext cx="13027025" cy="484187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RESULTS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4294967295"/>
          </p:nvPr>
        </p:nvSpPr>
        <p:spPr>
          <a:xfrm>
            <a:off x="7600965" y="3812859"/>
            <a:ext cx="6094715" cy="4965382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cs typeface="Arial"/>
              </a:rPr>
              <a:t>152 women completed baseline and 6 week surveys</a:t>
            </a:r>
            <a:r>
              <a:rPr lang="en-US" sz="2400" b="1" dirty="0">
                <a:cs typeface="Arial"/>
              </a:rPr>
              <a:t>. There was a significant decrease in mean PHQ-9 score in the chatbot group from baseline to 6 weeks (-1.32, p=0.025)</a:t>
            </a:r>
            <a:r>
              <a:rPr lang="en-US" sz="2400" dirty="0">
                <a:cs typeface="Arial"/>
              </a:rPr>
              <a:t>. At 6 weeks postpartum, mean EPDS and GAD scores were similar to baseline and did not differ between groups. 74% of women reported use of the chatbot at least once in the 2 weeks prior to 6 w survey, while 26% of patients reported no use over that time. Of the 68 chatbot users, 91% were satisfied with the application at 6 weeks postpartum and 71% found the application acceptable.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0" name="Text Placeholder 49"/>
          <p:cNvSpPr>
            <a:spLocks noGrp="1"/>
          </p:cNvSpPr>
          <p:nvPr>
            <p:ph type="body" sz="quarter" idx="4294967295"/>
          </p:nvPr>
        </p:nvSpPr>
        <p:spPr>
          <a:xfrm>
            <a:off x="3515085" y="1031782"/>
            <a:ext cx="20107275" cy="132391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/>
              <a:t>Anita </a:t>
            </a:r>
            <a:r>
              <a:rPr lang="en-US" sz="2400" dirty="0" err="1"/>
              <a:t>Gunaseelan</a:t>
            </a:r>
            <a:r>
              <a:rPr lang="en-US" sz="2400" dirty="0"/>
              <a:t>, MS2</a:t>
            </a:r>
            <a:r>
              <a:rPr lang="en-US" sz="2400" baseline="30000" dirty="0"/>
              <a:t>1</a:t>
            </a:r>
            <a:r>
              <a:rPr lang="en-US" sz="2400" dirty="0"/>
              <a:t>, Maya Ramachandran, MS4</a:t>
            </a:r>
            <a:r>
              <a:rPr lang="en-US" sz="2400" baseline="30000" dirty="0"/>
              <a:t>2</a:t>
            </a:r>
            <a:r>
              <a:rPr lang="en-US" sz="2400" dirty="0"/>
              <a:t>, Sanaa </a:t>
            </a:r>
            <a:r>
              <a:rPr lang="en-US" sz="2400" dirty="0" err="1"/>
              <a:t>Suharwardy</a:t>
            </a:r>
            <a:r>
              <a:rPr lang="en-US" sz="2400" dirty="0"/>
              <a:t>, MD</a:t>
            </a:r>
            <a:r>
              <a:rPr lang="en-US" sz="2400" baseline="30000" dirty="0"/>
              <a:t>2</a:t>
            </a:r>
            <a:r>
              <a:rPr lang="en-US" sz="2400" dirty="0"/>
              <a:t>,</a:t>
            </a:r>
            <a:r>
              <a:rPr lang="en-US" sz="2400" baseline="30000" dirty="0"/>
              <a:t> </a:t>
            </a:r>
            <a:r>
              <a:rPr lang="en-US" sz="2400" dirty="0"/>
              <a:t>Stephanie A. Leonard, MD</a:t>
            </a:r>
            <a:r>
              <a:rPr lang="en-US" sz="2400" baseline="30000" dirty="0"/>
              <a:t>2</a:t>
            </a:r>
            <a:r>
              <a:rPr lang="en-US" sz="2400" dirty="0"/>
              <a:t>, Athena Robinson</a:t>
            </a:r>
            <a:r>
              <a:rPr lang="en-US" sz="2400" baseline="30000" dirty="0"/>
              <a:t>3</a:t>
            </a:r>
            <a:r>
              <a:rPr lang="en-US" sz="2400" dirty="0"/>
              <a:t>, Amy Judy, MD</a:t>
            </a:r>
            <a:r>
              <a:rPr lang="en-US" sz="2400" baseline="30000" dirty="0"/>
              <a:t>2</a:t>
            </a:r>
          </a:p>
          <a:p>
            <a:pPr marL="0" indent="0" algn="ctr">
              <a:buNone/>
            </a:pPr>
            <a:r>
              <a:rPr lang="en-US" sz="2400" baseline="30000" dirty="0"/>
              <a:t>1</a:t>
            </a:r>
            <a:r>
              <a:rPr lang="en-US" sz="2400" dirty="0"/>
              <a:t>UC Davis School of Medicine, Sacramento, CA; </a:t>
            </a:r>
            <a:r>
              <a:rPr lang="en-US" sz="2400" baseline="30000" dirty="0"/>
              <a:t>2</a:t>
            </a:r>
            <a:r>
              <a:rPr lang="en-US" sz="2400" dirty="0"/>
              <a:t>Stanford University School of Medicine, Stanford, CA; </a:t>
            </a:r>
            <a:r>
              <a:rPr lang="en-US" sz="2400" baseline="30000" dirty="0"/>
              <a:t>3</a:t>
            </a:r>
            <a:r>
              <a:rPr lang="en-US" sz="2400" dirty="0"/>
              <a:t>Woebot Labs, Inc., San Francisco, CA</a:t>
            </a:r>
            <a:endParaRPr lang="en-US" sz="2400" baseline="30000" dirty="0"/>
          </a:p>
        </p:txBody>
      </p:sp>
      <p:sp>
        <p:nvSpPr>
          <p:cNvPr id="52" name="Text Placeholder 51"/>
          <p:cNvSpPr>
            <a:spLocks noGrp="1"/>
          </p:cNvSpPr>
          <p:nvPr>
            <p:ph type="body" sz="quarter" idx="4294967295"/>
          </p:nvPr>
        </p:nvSpPr>
        <p:spPr>
          <a:xfrm>
            <a:off x="3530233" y="534221"/>
            <a:ext cx="20107275" cy="63917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Efficacy of an Automated Conversational Agent on Postpartum Mental Health: A Randomized, Controlled Trial</a:t>
            </a:r>
          </a:p>
        </p:txBody>
      </p:sp>
      <p:pic>
        <p:nvPicPr>
          <p:cNvPr id="55" name="Picture 38">
            <a:extLst>
              <a:ext uri="{FF2B5EF4-FFF2-40B4-BE49-F238E27FC236}">
                <a16:creationId xmlns:a16="http://schemas.microsoft.com/office/drawing/2014/main" id="{DAA9CFB6-FCD2-3241-9A7F-52A1F8729E5E}"/>
              </a:ext>
            </a:extLst>
          </p:cNvPr>
          <p:cNvPicPr>
            <a:picLocks noGrp="1" noChangeAspect="1" noChangeArrowheads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995" t="-12029" r="-1395" b="878"/>
          <a:stretch/>
        </p:blipFill>
        <p:spPr bwMode="auto">
          <a:xfrm>
            <a:off x="23614761" y="518859"/>
            <a:ext cx="3305175" cy="103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" name="Picture Placeholder 57" descr="Graphical user interface, text, application, chat or text message&#10;&#10;Description automatically generated">
            <a:extLst>
              <a:ext uri="{FF2B5EF4-FFF2-40B4-BE49-F238E27FC236}">
                <a16:creationId xmlns:a16="http://schemas.microsoft.com/office/drawing/2014/main" id="{80F56803-A5E5-9048-A1D0-248824D1CCD5}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715" b="33715"/>
          <a:stretch>
            <a:fillRect/>
          </a:stretch>
        </p:blipFill>
        <p:spPr>
          <a:xfrm>
            <a:off x="-4419600" y="13799185"/>
            <a:ext cx="2644775" cy="1695450"/>
          </a:xfrm>
          <a:prstGeom prst="rect">
            <a:avLst/>
          </a:prstGeom>
        </p:spPr>
      </p:pic>
      <p:pic>
        <p:nvPicPr>
          <p:cNvPr id="62" name="Picture Placeholder 61" descr="Graphical user interface, text, application, chat or text message&#10;&#10;Description automatically generated">
            <a:extLst>
              <a:ext uri="{FF2B5EF4-FFF2-40B4-BE49-F238E27FC236}">
                <a16:creationId xmlns:a16="http://schemas.microsoft.com/office/drawing/2014/main" id="{5F8E5152-203B-6F47-8589-3C9CC211BEE6}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873" b="33873"/>
          <a:stretch>
            <a:fillRect/>
          </a:stretch>
        </p:blipFill>
        <p:spPr>
          <a:xfrm>
            <a:off x="-5242560" y="13982065"/>
            <a:ext cx="2644775" cy="1695450"/>
          </a:xfrm>
          <a:prstGeom prst="rect">
            <a:avLst/>
          </a:prstGeom>
        </p:spPr>
      </p:pic>
      <p:pic>
        <p:nvPicPr>
          <p:cNvPr id="70" name="Picture Placeholder 69" descr="Graphical user interface, text, application, chat or text message&#10;&#10;Description automatically generated">
            <a:extLst>
              <a:ext uri="{FF2B5EF4-FFF2-40B4-BE49-F238E27FC236}">
                <a16:creationId xmlns:a16="http://schemas.microsoft.com/office/drawing/2014/main" id="{8D1C5E1E-BFC9-6D40-8E10-4E6ACC913FE5}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715" b="33715"/>
          <a:stretch>
            <a:fillRect/>
          </a:stretch>
        </p:blipFill>
        <p:spPr>
          <a:xfrm>
            <a:off x="-4937760" y="13799185"/>
            <a:ext cx="2644775" cy="1695450"/>
          </a:xfrm>
          <a:prstGeom prst="rect">
            <a:avLst/>
          </a:prstGeom>
        </p:spPr>
      </p:pic>
      <p:pic>
        <p:nvPicPr>
          <p:cNvPr id="76" name="Picture 75" descr="Image 8.jpg">
            <a:extLst>
              <a:ext uri="{FF2B5EF4-FFF2-40B4-BE49-F238E27FC236}">
                <a16:creationId xmlns:a16="http://schemas.microsoft.com/office/drawing/2014/main" id="{8964D08D-B42D-7040-B0EE-9C0A712565A2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77" t="6250" r="9507" b="8813"/>
          <a:stretch/>
        </p:blipFill>
        <p:spPr>
          <a:xfrm>
            <a:off x="13937017" y="3659572"/>
            <a:ext cx="2736707" cy="5182236"/>
          </a:xfrm>
          <a:prstGeom prst="rect">
            <a:avLst/>
          </a:prstGeom>
        </p:spPr>
      </p:pic>
      <p:grpSp>
        <p:nvGrpSpPr>
          <p:cNvPr id="78" name="Group 77">
            <a:extLst>
              <a:ext uri="{FF2B5EF4-FFF2-40B4-BE49-F238E27FC236}">
                <a16:creationId xmlns:a16="http://schemas.microsoft.com/office/drawing/2014/main" id="{3F5E3BFC-A59F-0742-86A9-4F6E13DC6B0A}"/>
              </a:ext>
            </a:extLst>
          </p:cNvPr>
          <p:cNvGrpSpPr/>
          <p:nvPr/>
        </p:nvGrpSpPr>
        <p:grpSpPr>
          <a:xfrm>
            <a:off x="7220824" y="9090429"/>
            <a:ext cx="12939097" cy="6556067"/>
            <a:chOff x="5842955" y="5438705"/>
            <a:chExt cx="25265390" cy="10878377"/>
          </a:xfrm>
        </p:grpSpPr>
        <p:graphicFrame>
          <p:nvGraphicFramePr>
            <p:cNvPr id="79" name="Chart 78">
              <a:extLst>
                <a:ext uri="{FF2B5EF4-FFF2-40B4-BE49-F238E27FC236}">
                  <a16:creationId xmlns:a16="http://schemas.microsoft.com/office/drawing/2014/main" id="{F564840F-7DE0-2B47-9191-F2C52069E61A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719355155"/>
                </p:ext>
              </p:extLst>
            </p:nvPr>
          </p:nvGraphicFramePr>
          <p:xfrm>
            <a:off x="6568297" y="5438705"/>
            <a:ext cx="23968895" cy="921170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7"/>
            </a:graphicData>
          </a:graphic>
        </p:graphicFrame>
        <p:sp>
          <p:nvSpPr>
            <p:cNvPr id="80" name="Rectangle 1">
              <a:extLst>
                <a:ext uri="{FF2B5EF4-FFF2-40B4-BE49-F238E27FC236}">
                  <a16:creationId xmlns:a16="http://schemas.microsoft.com/office/drawing/2014/main" id="{59833D8C-6C85-334F-9214-BBBF9230621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3505036" y="9345758"/>
              <a:ext cx="5397010" cy="721172"/>
            </a:xfrm>
            <a:prstGeom prst="rect">
              <a:avLst/>
            </a:prstGeom>
            <a:solidFill>
              <a:srgbClr val="F2F4F2"/>
            </a:solidFill>
            <a:ln>
              <a:noFill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800" dirty="0"/>
                <a:t>Mental Health Assessment Score</a:t>
              </a:r>
            </a:p>
          </p:txBody>
        </p:sp>
        <p:sp>
          <p:nvSpPr>
            <p:cNvPr id="81" name="Rectangle 1">
              <a:extLst>
                <a:ext uri="{FF2B5EF4-FFF2-40B4-BE49-F238E27FC236}">
                  <a16:creationId xmlns:a16="http://schemas.microsoft.com/office/drawing/2014/main" id="{219E7039-4950-1F40-B3A7-1D9281ECC0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04990" y="14938222"/>
              <a:ext cx="24203355" cy="1378860"/>
            </a:xfrm>
            <a:prstGeom prst="rect">
              <a:avLst/>
            </a:prstGeom>
            <a:solidFill>
              <a:srgbClr val="F1F2F2"/>
            </a:solidFill>
            <a:ln>
              <a:noFill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600" dirty="0"/>
                <a:t>EPDS: Edinburgh Postnatal Depression Scale; PHQ-9: Patient Health Questionnaire-9, GAD-7: Generalized Anxiety Disorder-7. </a:t>
              </a:r>
            </a:p>
            <a:p>
              <a:r>
                <a:rPr lang="en-US" sz="1600" dirty="0"/>
                <a:t>* Statistically significant difference in mean  PHQ-9 score at 6 </a:t>
              </a:r>
              <a:r>
                <a:rPr lang="en-US" sz="1600" dirty="0" err="1"/>
                <a:t>wk</a:t>
              </a:r>
              <a:r>
                <a:rPr lang="en-US" sz="1600" dirty="0"/>
                <a:t> compared to baseline in chatbot group (Mean difference -1.32, SD 3.40, p=0.025). </a:t>
              </a:r>
            </a:p>
            <a:p>
              <a:r>
                <a:rPr lang="en-US" sz="1600" dirty="0"/>
                <a:t>No statistically significant mean change of EPDS or GAD-7 scores at 6 </a:t>
              </a:r>
              <a:r>
                <a:rPr lang="en-US" sz="1600" dirty="0" err="1"/>
                <a:t>wk</a:t>
              </a:r>
              <a:r>
                <a:rPr lang="en-US" sz="1600" dirty="0"/>
                <a:t> compared to baseline (EPDS p=0.87, GAD-7 p=0.19).</a:t>
              </a:r>
            </a:p>
          </p:txBody>
        </p:sp>
        <p:sp>
          <p:nvSpPr>
            <p:cNvPr id="82" name="Frame 81">
              <a:extLst>
                <a:ext uri="{FF2B5EF4-FFF2-40B4-BE49-F238E27FC236}">
                  <a16:creationId xmlns:a16="http://schemas.microsoft.com/office/drawing/2014/main" id="{52CB45A7-2B45-E648-9F44-015180E7112F}"/>
                </a:ext>
              </a:extLst>
            </p:cNvPr>
            <p:cNvSpPr/>
            <p:nvPr/>
          </p:nvSpPr>
          <p:spPr>
            <a:xfrm>
              <a:off x="15075909" y="6896819"/>
              <a:ext cx="7589521" cy="7906369"/>
            </a:xfrm>
            <a:prstGeom prst="frame">
              <a:avLst>
                <a:gd name="adj1" fmla="val 798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</p:grpSp>
      <p:sp>
        <p:nvSpPr>
          <p:cNvPr id="87" name="Text Placeholder 2">
            <a:extLst>
              <a:ext uri="{FF2B5EF4-FFF2-40B4-BE49-F238E27FC236}">
                <a16:creationId xmlns:a16="http://schemas.microsoft.com/office/drawing/2014/main" id="{CA899CAE-EC2E-9A44-B781-1C5C48A3D504}"/>
              </a:ext>
            </a:extLst>
          </p:cNvPr>
          <p:cNvSpPr txBox="1">
            <a:spLocks/>
          </p:cNvSpPr>
          <p:nvPr/>
        </p:nvSpPr>
        <p:spPr>
          <a:xfrm>
            <a:off x="562026" y="9078015"/>
            <a:ext cx="6280150" cy="536575"/>
          </a:xfrm>
          <a:prstGeom prst="rect">
            <a:avLst/>
          </a:prstGeom>
          <a:solidFill>
            <a:srgbClr val="002855"/>
          </a:solidFill>
        </p:spPr>
        <p:txBody>
          <a:bodyPr/>
          <a:lstStyle>
            <a:lvl1pPr marL="940479" indent="-940479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37704" indent="-783732" algn="l" defTabSz="250794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7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134929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6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88901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642872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896844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150815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404787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658758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800" dirty="0">
                <a:solidFill>
                  <a:schemeClr val="bg1"/>
                </a:solidFill>
              </a:rPr>
              <a:t>STUDY DESIGN</a:t>
            </a:r>
          </a:p>
        </p:txBody>
      </p:sp>
      <p:sp>
        <p:nvSpPr>
          <p:cNvPr id="88" name="Text Placeholder 2">
            <a:extLst>
              <a:ext uri="{FF2B5EF4-FFF2-40B4-BE49-F238E27FC236}">
                <a16:creationId xmlns:a16="http://schemas.microsoft.com/office/drawing/2014/main" id="{B348F9E4-AC96-0F48-9B5D-474995BF5630}"/>
              </a:ext>
            </a:extLst>
          </p:cNvPr>
          <p:cNvSpPr txBox="1">
            <a:spLocks/>
          </p:cNvSpPr>
          <p:nvPr/>
        </p:nvSpPr>
        <p:spPr>
          <a:xfrm>
            <a:off x="7216140" y="2984818"/>
            <a:ext cx="12981940" cy="536575"/>
          </a:xfrm>
          <a:prstGeom prst="rect">
            <a:avLst/>
          </a:prstGeom>
          <a:solidFill>
            <a:srgbClr val="002855"/>
          </a:solidFill>
        </p:spPr>
        <p:txBody>
          <a:bodyPr/>
          <a:lstStyle>
            <a:lvl1pPr marL="940479" indent="-940479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37704" indent="-783732" algn="l" defTabSz="250794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7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134929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6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88901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642872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896844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150815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404787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658758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800" dirty="0">
                <a:solidFill>
                  <a:schemeClr val="bg1"/>
                </a:solidFill>
              </a:rPr>
              <a:t>RESULTS</a:t>
            </a:r>
          </a:p>
        </p:txBody>
      </p:sp>
      <p:sp>
        <p:nvSpPr>
          <p:cNvPr id="89" name="Text Placeholder 2">
            <a:extLst>
              <a:ext uri="{FF2B5EF4-FFF2-40B4-BE49-F238E27FC236}">
                <a16:creationId xmlns:a16="http://schemas.microsoft.com/office/drawing/2014/main" id="{A23C7F40-074B-684A-A452-F434A9BBCEDD}"/>
              </a:ext>
            </a:extLst>
          </p:cNvPr>
          <p:cNvSpPr txBox="1">
            <a:spLocks/>
          </p:cNvSpPr>
          <p:nvPr/>
        </p:nvSpPr>
        <p:spPr>
          <a:xfrm>
            <a:off x="20584160" y="3015298"/>
            <a:ext cx="6268720" cy="536575"/>
          </a:xfrm>
          <a:prstGeom prst="rect">
            <a:avLst/>
          </a:prstGeom>
          <a:solidFill>
            <a:srgbClr val="002855"/>
          </a:solidFill>
        </p:spPr>
        <p:txBody>
          <a:bodyPr/>
          <a:lstStyle>
            <a:lvl1pPr marL="940479" indent="-940479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37704" indent="-783732" algn="l" defTabSz="250794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7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134929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6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88901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642872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896844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150815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404787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658758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800" dirty="0">
                <a:solidFill>
                  <a:schemeClr val="bg1"/>
                </a:solidFill>
              </a:rPr>
              <a:t>BASELINE CHARACTERISTICS</a:t>
            </a:r>
          </a:p>
        </p:txBody>
      </p:sp>
      <p:graphicFrame>
        <p:nvGraphicFramePr>
          <p:cNvPr id="91" name="Table 90">
            <a:extLst>
              <a:ext uri="{FF2B5EF4-FFF2-40B4-BE49-F238E27FC236}">
                <a16:creationId xmlns:a16="http://schemas.microsoft.com/office/drawing/2014/main" id="{7B57DC5E-59CA-5749-BD6E-15C1F81EA1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4285858"/>
              </p:ext>
            </p:extLst>
          </p:nvPr>
        </p:nvGraphicFramePr>
        <p:xfrm>
          <a:off x="20587819" y="3841532"/>
          <a:ext cx="6260857" cy="5316016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6037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49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21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1136">
                <a:tc>
                  <a:txBody>
                    <a:bodyPr/>
                    <a:lstStyle/>
                    <a:p>
                      <a:r>
                        <a:rPr lang="en-US" sz="1800" dirty="0"/>
                        <a:t>Characteristic</a:t>
                      </a:r>
                    </a:p>
                  </a:txBody>
                  <a:tcPr marB="0">
                    <a:solidFill>
                      <a:srgbClr val="C997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Control % (N=96)</a:t>
                      </a:r>
                    </a:p>
                  </a:txBody>
                  <a:tcPr marB="0">
                    <a:solidFill>
                      <a:srgbClr val="C997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Intervention % (N=96)</a:t>
                      </a:r>
                    </a:p>
                  </a:txBody>
                  <a:tcPr marB="0">
                    <a:solidFill>
                      <a:srgbClr val="C997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129">
                <a:tc>
                  <a:txBody>
                    <a:bodyPr/>
                    <a:lstStyle/>
                    <a:p>
                      <a:r>
                        <a:rPr lang="en-US" sz="1800" dirty="0"/>
                        <a:t>Age (years)</a:t>
                      </a:r>
                    </a:p>
                    <a:p>
                      <a:r>
                        <a:rPr lang="en-US" sz="1800" dirty="0"/>
                        <a:t>     18-34</a:t>
                      </a:r>
                    </a:p>
                    <a:p>
                      <a:r>
                        <a:rPr lang="en-US" sz="1800" dirty="0"/>
                        <a:t>     35+</a:t>
                      </a:r>
                    </a:p>
                  </a:txBody>
                  <a:tcPr marB="0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  <a:p>
                      <a:pPr algn="ctr"/>
                      <a:r>
                        <a:rPr lang="en-US" sz="1800" dirty="0"/>
                        <a:t>56</a:t>
                      </a:r>
                    </a:p>
                    <a:p>
                      <a:pPr algn="ctr"/>
                      <a:r>
                        <a:rPr lang="en-US" sz="1800" dirty="0"/>
                        <a:t>44</a:t>
                      </a:r>
                    </a:p>
                  </a:txBody>
                  <a:tcPr marB="0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  <a:p>
                      <a:pPr algn="ctr"/>
                      <a:r>
                        <a:rPr lang="en-US" sz="1800" dirty="0"/>
                        <a:t>59</a:t>
                      </a:r>
                    </a:p>
                    <a:p>
                      <a:pPr algn="ctr"/>
                      <a:r>
                        <a:rPr lang="en-US" sz="1800" dirty="0"/>
                        <a:t>41</a:t>
                      </a:r>
                    </a:p>
                  </a:txBody>
                  <a:tcPr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44115">
                <a:tc>
                  <a:txBody>
                    <a:bodyPr/>
                    <a:lstStyle/>
                    <a:p>
                      <a:pPr marL="0" marR="0" indent="0" algn="l" defTabSz="4571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Race or ethnicity</a:t>
                      </a:r>
                    </a:p>
                    <a:p>
                      <a:r>
                        <a:rPr lang="en-US" sz="1800" dirty="0"/>
                        <a:t>     White</a:t>
                      </a:r>
                    </a:p>
                    <a:p>
                      <a:r>
                        <a:rPr lang="en-US" sz="1800" dirty="0"/>
                        <a:t>     Asian/PI</a:t>
                      </a:r>
                    </a:p>
                    <a:p>
                      <a:r>
                        <a:rPr lang="en-US" sz="1800" baseline="0" dirty="0"/>
                        <a:t>     Latino</a:t>
                      </a:r>
                    </a:p>
                    <a:p>
                      <a:r>
                        <a:rPr lang="en-US" sz="1800" baseline="0" dirty="0"/>
                        <a:t>     Other</a:t>
                      </a:r>
                      <a:endParaRPr lang="en-US" sz="1800" dirty="0"/>
                    </a:p>
                  </a:txBody>
                  <a:tcPr marB="0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  <a:p>
                      <a:pPr algn="ctr"/>
                      <a:r>
                        <a:rPr lang="en-US" sz="1800" dirty="0"/>
                        <a:t>34</a:t>
                      </a:r>
                    </a:p>
                    <a:p>
                      <a:pPr algn="ctr"/>
                      <a:r>
                        <a:rPr lang="en-US" sz="1800" dirty="0"/>
                        <a:t>41</a:t>
                      </a:r>
                    </a:p>
                    <a:p>
                      <a:pPr algn="ctr"/>
                      <a:r>
                        <a:rPr lang="en-US" sz="1800" dirty="0"/>
                        <a:t>20</a:t>
                      </a:r>
                    </a:p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marB="0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  <a:p>
                      <a:pPr algn="ctr"/>
                      <a:r>
                        <a:rPr lang="en-US" sz="1800" dirty="0"/>
                        <a:t>46</a:t>
                      </a:r>
                    </a:p>
                    <a:p>
                      <a:pPr algn="ctr"/>
                      <a:r>
                        <a:rPr lang="en-US" sz="1800" dirty="0"/>
                        <a:t>39</a:t>
                      </a:r>
                    </a:p>
                    <a:p>
                      <a:pPr algn="ctr"/>
                      <a:r>
                        <a:rPr lang="en-US" sz="1800" dirty="0"/>
                        <a:t>8</a:t>
                      </a:r>
                    </a:p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0142">
                <a:tc>
                  <a:txBody>
                    <a:bodyPr/>
                    <a:lstStyle/>
                    <a:p>
                      <a:r>
                        <a:rPr lang="en-US" sz="1800" dirty="0"/>
                        <a:t>Employed</a:t>
                      </a:r>
                    </a:p>
                  </a:txBody>
                  <a:tcPr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76</a:t>
                      </a:r>
                    </a:p>
                  </a:txBody>
                  <a:tcPr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77</a:t>
                      </a:r>
                    </a:p>
                  </a:txBody>
                  <a:tcPr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0142">
                <a:tc>
                  <a:txBody>
                    <a:bodyPr/>
                    <a:lstStyle/>
                    <a:p>
                      <a:r>
                        <a:rPr lang="en-US" sz="1800" dirty="0"/>
                        <a:t>Married</a:t>
                      </a:r>
                    </a:p>
                  </a:txBody>
                  <a:tcPr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82</a:t>
                      </a:r>
                    </a:p>
                  </a:txBody>
                  <a:tcPr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91</a:t>
                      </a:r>
                    </a:p>
                  </a:txBody>
                  <a:tcPr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1136">
                <a:tc>
                  <a:txBody>
                    <a:bodyPr/>
                    <a:lstStyle/>
                    <a:p>
                      <a:r>
                        <a:rPr lang="en-US" sz="1800" dirty="0"/>
                        <a:t>Pre-existing mental health condition</a:t>
                      </a:r>
                    </a:p>
                  </a:txBody>
                  <a:tcPr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10</a:t>
                      </a:r>
                    </a:p>
                  </a:txBody>
                  <a:tcPr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16</a:t>
                      </a:r>
                    </a:p>
                  </a:txBody>
                  <a:tcPr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0142">
                <a:tc>
                  <a:txBody>
                    <a:bodyPr/>
                    <a:lstStyle/>
                    <a:p>
                      <a:r>
                        <a:rPr lang="en-US" sz="1800" dirty="0"/>
                        <a:t>Previously on therapy</a:t>
                      </a:r>
                    </a:p>
                  </a:txBody>
                  <a:tcPr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35</a:t>
                      </a:r>
                    </a:p>
                  </a:txBody>
                  <a:tcPr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39</a:t>
                      </a:r>
                    </a:p>
                  </a:txBody>
                  <a:tcPr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0142">
                <a:tc>
                  <a:txBody>
                    <a:bodyPr/>
                    <a:lstStyle/>
                    <a:p>
                      <a:r>
                        <a:rPr lang="en-US" sz="1800" dirty="0"/>
                        <a:t>Currently on therapy</a:t>
                      </a:r>
                    </a:p>
                  </a:txBody>
                  <a:tcPr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18</a:t>
                      </a:r>
                    </a:p>
                  </a:txBody>
                  <a:tcPr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30</a:t>
                      </a:r>
                    </a:p>
                  </a:txBody>
                  <a:tcPr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1136">
                <a:tc>
                  <a:txBody>
                    <a:bodyPr/>
                    <a:lstStyle/>
                    <a:p>
                      <a:r>
                        <a:rPr lang="en-US" sz="1800" dirty="0"/>
                        <a:t>Comfort with use of mobile app for mood management</a:t>
                      </a:r>
                    </a:p>
                  </a:txBody>
                  <a:tcPr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80</a:t>
                      </a:r>
                    </a:p>
                  </a:txBody>
                  <a:tcPr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80</a:t>
                      </a:r>
                    </a:p>
                  </a:txBody>
                  <a:tcPr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92" name="Text Placeholder 2">
            <a:extLst>
              <a:ext uri="{FF2B5EF4-FFF2-40B4-BE49-F238E27FC236}">
                <a16:creationId xmlns:a16="http://schemas.microsoft.com/office/drawing/2014/main" id="{CA28CDBC-ECAB-664A-94F6-7B79C23C723F}"/>
              </a:ext>
            </a:extLst>
          </p:cNvPr>
          <p:cNvSpPr txBox="1">
            <a:spLocks/>
          </p:cNvSpPr>
          <p:nvPr/>
        </p:nvSpPr>
        <p:spPr>
          <a:xfrm>
            <a:off x="20568118" y="9472895"/>
            <a:ext cx="6268720" cy="536575"/>
          </a:xfrm>
          <a:prstGeom prst="rect">
            <a:avLst/>
          </a:prstGeom>
          <a:solidFill>
            <a:srgbClr val="002855"/>
          </a:solidFill>
        </p:spPr>
        <p:txBody>
          <a:bodyPr/>
          <a:lstStyle>
            <a:lvl1pPr marL="940479" indent="-940479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37704" indent="-783732" algn="l" defTabSz="250794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7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134929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6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88901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642872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896844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150815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404787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658758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800" dirty="0">
                <a:solidFill>
                  <a:schemeClr val="bg1"/>
                </a:solidFill>
              </a:rPr>
              <a:t>CONCLUSIONS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5CEE1C23-DF66-F445-A276-F0061B7B99CE}"/>
              </a:ext>
            </a:extLst>
          </p:cNvPr>
          <p:cNvSpPr txBox="1"/>
          <p:nvPr/>
        </p:nvSpPr>
        <p:spPr>
          <a:xfrm>
            <a:off x="20750455" y="10054768"/>
            <a:ext cx="6071616" cy="5924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Arial"/>
                <a:cs typeface="Arial"/>
              </a:rPr>
              <a:t>In this self-selected group of postpartum women, use of an automated conversational agent improved mean PHQ-9 score but not EPDS or GAD-7 scores in women who did not have baseline clinical levels of depression or anxiety by the aforementioned scales</a:t>
            </a:r>
            <a:r>
              <a:rPr lang="en-US" sz="2200" b="1" dirty="0">
                <a:latin typeface="Arial"/>
                <a:cs typeface="Arial"/>
              </a:rPr>
              <a:t>. The use of a chatbot demonstrated improved depression scores with sustained normative mood at 6 w postpartum. </a:t>
            </a:r>
            <a:r>
              <a:rPr lang="en-US" sz="2200" dirty="0">
                <a:latin typeface="Arial"/>
                <a:cs typeface="Arial"/>
              </a:rPr>
              <a:t>Participants showed high satisfaction with and acceptability of a chatbot in the 6-wk postpartum period. Future studies are encouraged to analyze the utility of such digital therapeutics, specifically among women with clinical levels of postpartum depression.</a:t>
            </a:r>
          </a:p>
          <a:p>
            <a:endParaRPr lang="en-US" dirty="0"/>
          </a:p>
        </p:txBody>
      </p:sp>
      <p:pic>
        <p:nvPicPr>
          <p:cNvPr id="95" name="Picture 94">
            <a:extLst>
              <a:ext uri="{FF2B5EF4-FFF2-40B4-BE49-F238E27FC236}">
                <a16:creationId xmlns:a16="http://schemas.microsoft.com/office/drawing/2014/main" id="{65D8FB59-CC33-7049-83D1-A50F106F2AFB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524"/>
          <a:stretch/>
        </p:blipFill>
        <p:spPr>
          <a:xfrm>
            <a:off x="21318886" y="15299723"/>
            <a:ext cx="2155494" cy="764399"/>
          </a:xfrm>
          <a:prstGeom prst="rect">
            <a:avLst/>
          </a:prstGeom>
        </p:spPr>
      </p:pic>
      <p:pic>
        <p:nvPicPr>
          <p:cNvPr id="96" name="Picture 95" descr="MCHRI_Logo_LeftAligned_TwoColor_Stanford.eps">
            <a:extLst>
              <a:ext uri="{FF2B5EF4-FFF2-40B4-BE49-F238E27FC236}">
                <a16:creationId xmlns:a16="http://schemas.microsoft.com/office/drawing/2014/main" id="{2A249C93-46B2-DA4F-BEE2-C4C43DA5A00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75082" y="15326496"/>
            <a:ext cx="2404350" cy="490151"/>
          </a:xfrm>
          <a:prstGeom prst="rect">
            <a:avLst/>
          </a:prstGeom>
        </p:spPr>
      </p:pic>
      <p:pic>
        <p:nvPicPr>
          <p:cNvPr id="98" name="Picture 97" descr="Qr code&#10;&#10;Description automatically generated">
            <a:extLst>
              <a:ext uri="{FF2B5EF4-FFF2-40B4-BE49-F238E27FC236}">
                <a16:creationId xmlns:a16="http://schemas.microsoft.com/office/drawing/2014/main" id="{AD5F6008-F0C0-9C48-B7C3-0703C513B80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11370" y="4692650"/>
            <a:ext cx="2197100" cy="219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239451"/>
      </p:ext>
    </p:extLst>
  </p:cSld>
  <p:clrMapOvr>
    <a:masterClrMapping/>
  </p:clrMapOvr>
</p:sld>
</file>

<file path=ppt/theme/theme1.xml><?xml version="1.0" encoding="utf-8"?>
<a:theme xmlns:a="http://schemas.openxmlformats.org/drawingml/2006/main" name="PosterPresentations.com-36x60-Template-V3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lassic 3 Columns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lassic - Wide Center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PosterPresentations.com-36x60-Template-V3</Template>
  <TotalTime>1457</TotalTime>
  <Words>697</Words>
  <Application>Microsoft Macintosh PowerPoint</Application>
  <PresentationFormat>Custom</PresentationFormat>
  <Paragraphs>76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Trebuchet MS</vt:lpstr>
      <vt:lpstr>PosterPresentations.com-36x60-Template-V3</vt:lpstr>
      <vt:lpstr>1_Classic 3 Columns</vt:lpstr>
      <vt:lpstr>Classic - Wide Center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CanterburyMedia</dc:creator>
  <cp:lastModifiedBy>Anita Gunaseelan</cp:lastModifiedBy>
  <cp:revision>54</cp:revision>
  <dcterms:created xsi:type="dcterms:W3CDTF">2012-02-06T18:46:22Z</dcterms:created>
  <dcterms:modified xsi:type="dcterms:W3CDTF">2021-02-16T22:15:55Z</dcterms:modified>
</cp:coreProperties>
</file>